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4736" r:id="rId1"/>
  </p:sldMasterIdLst>
  <p:notesMasterIdLst>
    <p:notesMasterId r:id="rId21"/>
  </p:notesMasterIdLst>
  <p:handoutMasterIdLst>
    <p:handoutMasterId r:id="rId22"/>
  </p:handoutMasterIdLst>
  <p:sldIdLst>
    <p:sldId id="887" r:id="rId2"/>
    <p:sldId id="1313" r:id="rId3"/>
    <p:sldId id="1279" r:id="rId4"/>
    <p:sldId id="777" r:id="rId5"/>
    <p:sldId id="778" r:id="rId6"/>
    <p:sldId id="1314" r:id="rId7"/>
    <p:sldId id="1315" r:id="rId8"/>
    <p:sldId id="1316" r:id="rId9"/>
    <p:sldId id="1317" r:id="rId10"/>
    <p:sldId id="1318" r:id="rId11"/>
    <p:sldId id="803" r:id="rId12"/>
    <p:sldId id="1321" r:id="rId13"/>
    <p:sldId id="758" r:id="rId14"/>
    <p:sldId id="1322" r:id="rId15"/>
    <p:sldId id="766" r:id="rId16"/>
    <p:sldId id="1324" r:id="rId17"/>
    <p:sldId id="1319" r:id="rId18"/>
    <p:sldId id="1325" r:id="rId19"/>
    <p:sldId id="1323" r:id="rId2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281FF"/>
    <a:srgbClr val="137043"/>
    <a:srgbClr val="F57221"/>
    <a:srgbClr val="007234"/>
    <a:srgbClr val="21078F"/>
    <a:srgbClr val="3D4212"/>
    <a:srgbClr val="F5AA23"/>
    <a:srgbClr val="00F700"/>
    <a:srgbClr val="E3D2A8"/>
    <a:srgbClr val="B3E3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47" autoAdjust="0"/>
    <p:restoredTop sz="96391" autoAdjust="0"/>
  </p:normalViewPr>
  <p:slideViewPr>
    <p:cSldViewPr snapToGrid="0">
      <p:cViewPr varScale="1">
        <p:scale>
          <a:sx n="114" d="100"/>
          <a:sy n="114" d="100"/>
        </p:scale>
        <p:origin x="990" y="108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 dirty="0"/>
              <a:t>Operational Excellence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 dirty="0"/>
              <a:t>March 2, 2010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r>
              <a:rPr lang="en-US" dirty="0"/>
              <a:t>NERSC Policy Board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28806EC3-5C56-46A5-B8A5-637CCCE210AC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20263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ko-K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8EF1A7E8-52C1-4AFA-BF80-44BDAF2F495D}" type="datetime1">
              <a:rPr lang="en-US" altLang="ko-KR"/>
              <a:pPr>
                <a:defRPr/>
              </a:pPr>
              <a:t>8/9/2022</a:t>
            </a:fld>
            <a:endParaRPr lang="en-US" altLang="ko-K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ko-KR" altLang="ko-KR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0"/>
            <a:r>
              <a:rPr lang="en-US" noProof="0"/>
              <a:t>Second level</a:t>
            </a:r>
          </a:p>
          <a:p>
            <a:pPr lvl="0"/>
            <a:r>
              <a:rPr lang="en-US" noProof="0"/>
              <a:t>Third level</a:t>
            </a:r>
          </a:p>
          <a:p>
            <a:pPr lvl="0"/>
            <a:r>
              <a:rPr lang="en-US" noProof="0"/>
              <a:t>Fourth level</a:t>
            </a:r>
          </a:p>
          <a:p>
            <a:pPr lvl="0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ko-K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78F26598-ED48-4075-AAAE-FBCCB948D754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215348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ＭＳ Ｐゴシック" pitchFamily="-65" charset="-128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ko-KR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38342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95239">
              <a:defRPr/>
            </a:pPr>
            <a:endParaRPr lang="ko-KR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1628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44394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95239">
              <a:defRPr/>
            </a:pPr>
            <a:endParaRPr lang="ko-KR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03586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51928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499463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18016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88581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001315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86109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57324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87181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604251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042184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95239">
              <a:defRPr/>
            </a:pPr>
            <a:endParaRPr lang="ko-KR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72178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95239">
              <a:defRPr/>
            </a:pPr>
            <a:endParaRPr lang="ko-KR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1255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95239">
              <a:defRPr/>
            </a:pPr>
            <a:endParaRPr lang="ko-KR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59878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95239">
              <a:defRPr/>
            </a:pPr>
            <a:endParaRPr lang="ko-KR" altLang="en-US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43351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dirty="0"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0358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04875" y="3646488"/>
            <a:ext cx="7315200" cy="1281112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04875" y="3646488"/>
            <a:ext cx="228600" cy="1281112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5124451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5125"/>
          </a:xfrm>
        </p:spPr>
        <p:txBody>
          <a:bodyPr/>
          <a:lstStyle>
            <a:lvl1pPr algn="l"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5125"/>
          </a:xfrm>
        </p:spPr>
        <p:txBody>
          <a:bodyPr/>
          <a:lstStyle>
            <a:lvl1pPr algn="r"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2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025" y="6354763"/>
            <a:ext cx="1219200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B2033E7-101B-4607-B896-0584EBC57ED5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51566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0BF809F-613A-41FB-A378-43D27DC121D9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70184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aight Connector 10"/>
          <p:cNvSpPr>
            <a:spLocks noChangeShapeType="1"/>
          </p:cNvSpPr>
          <p:nvPr/>
        </p:nvSpPr>
        <p:spPr bwMode="auto">
          <a:xfrm>
            <a:off x="457200" y="6351588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" name="Isosceles Triangle 4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6" name="Straight Connector 14"/>
          <p:cNvSpPr>
            <a:spLocks noChangeShapeType="1"/>
          </p:cNvSpPr>
          <p:nvPr/>
        </p:nvSpPr>
        <p:spPr bwMode="auto">
          <a:xfrm rot="5400000">
            <a:off x="3629819" y="3201194"/>
            <a:ext cx="5853112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EEE2149-32D4-40DF-9C3D-6C8ABE92378D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556849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1981200" y="152400"/>
            <a:ext cx="6705600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1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1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38590"/>
            <a:ext cx="4038600" cy="218757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3938590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직사각형 19"/>
          <p:cNvSpPr/>
          <p:nvPr userDrawn="1"/>
        </p:nvSpPr>
        <p:spPr>
          <a:xfrm>
            <a:off x="283776" y="977456"/>
            <a:ext cx="8560677" cy="63063"/>
          </a:xfrm>
          <a:prstGeom prst="rect">
            <a:avLst/>
          </a:prstGeom>
          <a:gradFill flip="none" rotWithShape="1">
            <a:gsLst>
              <a:gs pos="0">
                <a:srgbClr val="809F31"/>
              </a:gs>
              <a:gs pos="69000">
                <a:srgbClr val="809F31"/>
              </a:gs>
              <a:gs pos="50000">
                <a:srgbClr val="9CB86E"/>
              </a:gs>
              <a:gs pos="100000">
                <a:srgbClr val="156B13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Picture 10" descr="logo_kaist.gi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170" y="6357005"/>
            <a:ext cx="1005674" cy="377128"/>
          </a:xfrm>
          <a:prstGeom prst="rect">
            <a:avLst/>
          </a:prstGeom>
        </p:spPr>
      </p:pic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94201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1" descr="slideheader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1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 descr="BerkLabLogoColor_sm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6172200"/>
            <a:ext cx="9144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14" descr="DOE LOGO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6234113"/>
            <a:ext cx="2209800" cy="62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5" descr="DOE LOGO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" y="6234113"/>
            <a:ext cx="2209800" cy="62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BF0DFB4-C6ED-42C0-A3F1-AB12B784FBA9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23258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14400" y="2819400"/>
            <a:ext cx="7315200" cy="1281113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14400" y="2819400"/>
            <a:ext cx="228600" cy="1281113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/>
          <a:lstStyle>
            <a:lvl1pPr algn="r">
              <a:buNone/>
              <a:defRPr sz="3200" b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4763"/>
            <a:ext cx="2286000" cy="365125"/>
          </a:xfrm>
        </p:spPr>
        <p:txBody>
          <a:bodyPr/>
          <a:lstStyle>
            <a:lvl1pPr algn="l"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775" y="6354763"/>
            <a:ext cx="3475038" cy="365125"/>
          </a:xfrm>
        </p:spPr>
        <p:txBody>
          <a:bodyPr/>
          <a:lstStyle>
            <a:lvl1pPr algn="r"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975" y="6354763"/>
            <a:ext cx="1520825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43304C9-4BB8-4BC6-96A7-801B1CABAA2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35454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6284BDD-C468-4410-8504-46F3D0E2D97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54969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anchor="b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2" y="1295400"/>
            <a:ext cx="4041775" cy="685800"/>
          </a:xfrm>
          <a:noFill/>
          <a:ln>
            <a:noFill/>
          </a:ln>
        </p:spPr>
        <p:txBody>
          <a:bodyPr anchor="b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D43B2D6-8EC1-403D-A829-92567C9405AC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48714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0F691526-FB5F-4E4E-9B34-39E8A723652D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5190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raight Connector 10"/>
          <p:cNvSpPr>
            <a:spLocks noChangeShapeType="1"/>
          </p:cNvSpPr>
          <p:nvPr/>
        </p:nvSpPr>
        <p:spPr bwMode="auto">
          <a:xfrm>
            <a:off x="457200" y="6351588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" name="Isosceles Triangle 2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F239E4A-E52B-4D48-9F40-0162D7708A2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75057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10"/>
          <p:cNvSpPr>
            <a:spLocks noChangeShapeType="1"/>
          </p:cNvSpPr>
          <p:nvPr/>
        </p:nvSpPr>
        <p:spPr bwMode="auto">
          <a:xfrm>
            <a:off x="457200" y="6351588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" name="Straight Connector 11"/>
          <p:cNvSpPr>
            <a:spLocks noChangeShapeType="1"/>
          </p:cNvSpPr>
          <p:nvPr/>
        </p:nvSpPr>
        <p:spPr bwMode="auto">
          <a:xfrm rot="5400000">
            <a:off x="3160712" y="3324226"/>
            <a:ext cx="6035675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7" name="Isosceles Triangle 6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2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5F77D44C-43F2-4848-83FB-CAF9AE887CA8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58707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traight Connector 10"/>
          <p:cNvSpPr>
            <a:spLocks noChangeShapeType="1"/>
          </p:cNvSpPr>
          <p:nvPr/>
        </p:nvSpPr>
        <p:spPr bwMode="auto">
          <a:xfrm>
            <a:off x="457200" y="6351588"/>
            <a:ext cx="8229600" cy="0"/>
          </a:xfrm>
          <a:prstGeom prst="line">
            <a:avLst/>
          </a:prstGeom>
          <a:noFill/>
          <a:ln w="9525">
            <a:solidFill>
              <a:schemeClr val="accent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500" cy="12065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501650"/>
            <a:ext cx="182563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63CF25C-E982-4EE1-80CA-22C0F9C6BEB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694067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52400"/>
            <a:ext cx="82296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1219200"/>
            <a:ext cx="8229600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175" cy="3667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775" y="6356350"/>
            <a:ext cx="3505200" cy="3667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775" y="6356350"/>
            <a:ext cx="1981200" cy="3667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3850345A-1D96-42EE-B598-5ADBF25B71C7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25" r:id="rId1"/>
    <p:sldLayoutId id="2147485626" r:id="rId2"/>
    <p:sldLayoutId id="2147485627" r:id="rId3"/>
    <p:sldLayoutId id="2147485628" r:id="rId4"/>
    <p:sldLayoutId id="2147485629" r:id="rId5"/>
    <p:sldLayoutId id="2147485630" r:id="rId6"/>
    <p:sldLayoutId id="2147485631" r:id="rId7"/>
    <p:sldLayoutId id="2147485632" r:id="rId8"/>
    <p:sldLayoutId id="2147485633" r:id="rId9"/>
    <p:sldLayoutId id="2147485634" r:id="rId10"/>
    <p:sldLayoutId id="2147485635" r:id="rId11"/>
    <p:sldLayoutId id="2147485636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charset="0"/>
          <a:ea typeface="ＭＳ Ｐゴシック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charset="0"/>
          <a:ea typeface="ＭＳ Ｐゴシック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charset="0"/>
          <a:ea typeface="ＭＳ Ｐゴシック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Bookman Old Style" charset="0"/>
          <a:ea typeface="ＭＳ Ｐゴシック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6000"/>
        <a:buFont typeface="Wingdings 3" pitchFamily="18" charset="2"/>
        <a:buChar char=""/>
        <a:defRPr sz="26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47688" indent="-273050" algn="l" rtl="0" eaLnBrk="0" fontAlgn="base" hangingPunct="0">
        <a:spcBef>
          <a:spcPts val="500"/>
        </a:spcBef>
        <a:spcAft>
          <a:spcPct val="0"/>
        </a:spcAft>
        <a:buClr>
          <a:schemeClr val="accent2"/>
        </a:buClr>
        <a:buSzPct val="76000"/>
        <a:buFont typeface="Wingdings 3" pitchFamily="18" charset="2"/>
        <a:buChar char=""/>
        <a:defRPr sz="2300" kern="1200">
          <a:solidFill>
            <a:schemeClr val="tx2"/>
          </a:solidFill>
          <a:latin typeface="+mn-lt"/>
          <a:ea typeface="ＭＳ Ｐゴシック" charset="0"/>
          <a:cs typeface="+mn-cs"/>
        </a:defRPr>
      </a:lvl2pPr>
      <a:lvl3pPr marL="822325" indent="-228600" algn="l" rtl="0" eaLnBrk="0" fontAlgn="base" hangingPunct="0">
        <a:spcBef>
          <a:spcPts val="500"/>
        </a:spcBef>
        <a:spcAft>
          <a:spcPct val="0"/>
        </a:spcAft>
        <a:buClr>
          <a:srgbClr val="BCBCBC"/>
        </a:buClr>
        <a:buSzPct val="76000"/>
        <a:buFont typeface="Wingdings 3" pitchFamily="18" charset="2"/>
        <a:buChar char="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096963" indent="-228600" algn="l" rtl="0" eaLnBrk="0" fontAlgn="base" hangingPunct="0">
        <a:spcBef>
          <a:spcPts val="400"/>
        </a:spcBef>
        <a:spcAft>
          <a:spcPct val="0"/>
        </a:spcAft>
        <a:buClr>
          <a:srgbClr val="8BA2B4"/>
        </a:buClr>
        <a:buSzPct val="70000"/>
        <a:buFont typeface="Wingdings" pitchFamily="2" charset="2"/>
        <a:buChar char=""/>
        <a:defRPr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1371600" indent="-228600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"/>
        <a:defRPr sz="16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zeoplusplus.org/" TargetMode="Externa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6" descr="cover_5.jpg"/>
          <p:cNvPicPr>
            <a:picLocks noChangeAspect="1"/>
          </p:cNvPicPr>
          <p:nvPr/>
        </p:nvPicPr>
        <p:blipFill>
          <a:blip r:embed="rId3"/>
          <a:srcRect t="5931"/>
          <a:stretch>
            <a:fillRect/>
          </a:stretch>
        </p:blipFill>
        <p:spPr>
          <a:xfrm>
            <a:off x="0" y="3472"/>
            <a:ext cx="9144000" cy="6854528"/>
          </a:xfrm>
          <a:prstGeom prst="rect">
            <a:avLst/>
          </a:prstGeom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93713" y="1399410"/>
            <a:ext cx="8128000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altLang="ko-KR" sz="3200" b="1" dirty="0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Porous Materials and AI</a:t>
            </a:r>
          </a:p>
          <a:p>
            <a:pPr algn="ctr" eaLnBrk="0" hangingPunct="0"/>
            <a:r>
              <a:rPr lang="ko-KR" altLang="en-US" sz="2800" b="1" dirty="0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김지한 </a:t>
            </a:r>
            <a:r>
              <a:rPr lang="en-US" altLang="ko-KR" sz="2800" b="1" dirty="0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  (</a:t>
            </a:r>
            <a:r>
              <a:rPr lang="ko-KR" altLang="en-US" sz="2800" b="1" dirty="0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카이스트 </a:t>
            </a:r>
            <a:r>
              <a:rPr lang="en-US" altLang="ko-KR" sz="2800" b="1" dirty="0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– </a:t>
            </a:r>
            <a:r>
              <a:rPr lang="ko-KR" altLang="en-US" sz="2800" b="1" dirty="0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생명화학공학과</a:t>
            </a:r>
            <a:r>
              <a:rPr lang="en-US" altLang="ko-KR" sz="2800" b="1" dirty="0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)</a:t>
            </a:r>
          </a:p>
          <a:p>
            <a:pPr algn="ctr" eaLnBrk="0" hangingPunct="0"/>
            <a:r>
              <a:rPr lang="en-US" altLang="ko-KR" sz="2800" b="1" dirty="0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 </a:t>
            </a:r>
          </a:p>
          <a:p>
            <a:pPr algn="ctr" eaLnBrk="0" hangingPunct="0"/>
            <a:r>
              <a:rPr lang="en-US" altLang="ko-KR" sz="2800" b="1" dirty="0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2022 </a:t>
            </a:r>
            <a:r>
              <a:rPr lang="ko-KR" altLang="en-US" sz="2800" b="1" dirty="0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하계 소재 </a:t>
            </a:r>
            <a:r>
              <a:rPr lang="ko-KR" altLang="en-US" sz="2800" b="1" dirty="0" err="1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정보학</a:t>
            </a:r>
            <a:r>
              <a:rPr lang="ko-KR" altLang="en-US" sz="2800" b="1" dirty="0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 융합 교육</a:t>
            </a:r>
            <a:endParaRPr lang="en-US" altLang="ko-KR" sz="2800" b="1" dirty="0">
              <a:latin typeface="Calibri" panose="020F0502020204030204" pitchFamily="34" charset="0"/>
              <a:ea typeface="Verdana" pitchFamily="34" charset="0"/>
              <a:cs typeface="Calibri" panose="020F0502020204030204" pitchFamily="34" charset="0"/>
            </a:endParaRPr>
          </a:p>
          <a:p>
            <a:pPr algn="ctr" eaLnBrk="0" hangingPunct="0"/>
            <a:r>
              <a:rPr lang="en-US" altLang="ko-KR" sz="2800" b="1" dirty="0">
                <a:latin typeface="Calibri" panose="020F0502020204030204" pitchFamily="34" charset="0"/>
                <a:ea typeface="Verdana" pitchFamily="34" charset="0"/>
                <a:cs typeface="Calibri" panose="020F0502020204030204" pitchFamily="34" charset="0"/>
              </a:rPr>
              <a:t>8/9/2022</a:t>
            </a:r>
          </a:p>
          <a:p>
            <a:pPr algn="ctr" eaLnBrk="0" hangingPunct="0"/>
            <a:endParaRPr lang="en-US" altLang="ko-KR" sz="2800" dirty="0">
              <a:latin typeface="Calibri" panose="020F0502020204030204" pitchFamily="34" charset="0"/>
              <a:ea typeface="Verdana" pitchFamily="34" charset="0"/>
              <a:cs typeface="Calibri" panose="020F0502020204030204" pitchFamily="34" charset="0"/>
            </a:endParaRPr>
          </a:p>
          <a:p>
            <a:pPr algn="ctr" eaLnBrk="0" hangingPunct="0"/>
            <a:endParaRPr lang="en-US" altLang="ko-KR" sz="2800" dirty="0">
              <a:latin typeface="Calibri" panose="020F0502020204030204" pitchFamily="34" charset="0"/>
              <a:ea typeface="Verdana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968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MOF</a:t>
            </a:r>
            <a:r>
              <a:rPr lang="ko-KR" altLang="en-US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의 두 가지 </a:t>
            </a:r>
            <a:r>
              <a:rPr lang="ko-KR" altLang="en-US" b="1" dirty="0" err="1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표현자</a:t>
            </a:r>
            <a:endParaRPr lang="en-US" altLang="ko-KR" b="1" dirty="0">
              <a:solidFill>
                <a:schemeClr val="tx1"/>
              </a:solidFill>
              <a:latin typeface="Calibri" panose="020F0502020204030204" pitchFamily="34" charset="0"/>
              <a:ea typeface="Dotum" pitchFamily="34" charset="-127"/>
              <a:cs typeface="Calibri" panose="020F0502020204030204" pitchFamily="34" charset="0"/>
            </a:endParaRP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E357AF90-0F19-4887-95AF-66C09F14817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88227" y="1202123"/>
            <a:ext cx="8567546" cy="2727048"/>
          </a:xfrm>
        </p:spPr>
        <p:txBody>
          <a:bodyPr/>
          <a:lstStyle/>
          <a:p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본 연구진이 사용하는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MOF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의 </a:t>
            </a:r>
            <a:r>
              <a:rPr lang="ko-KR" alt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표현자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두 가지를 소개하고자 한다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첫번째는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MOF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를 이루는 구성요소 자체를 활용하는 방식이다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11D3A4B-B52B-469D-8139-57E55C397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355" y="2153698"/>
            <a:ext cx="5948443" cy="321437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2262ECF-99AC-45CC-915C-D39E30CFD6A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112" y="5319431"/>
            <a:ext cx="429577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6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76"/>
    </mc:Choice>
    <mc:Fallback xmlns="">
      <p:transition spd="slow" advTm="13576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Topology for Different MOFs</a:t>
            </a:r>
            <a:endParaRPr lang="en-US" altLang="ko-KR" dirty="0">
              <a:solidFill>
                <a:schemeClr val="tx1"/>
              </a:solidFill>
              <a:latin typeface="Calibri" panose="020F0502020204030204" pitchFamily="34" charset="0"/>
              <a:ea typeface="Dotum" pitchFamily="34" charset="-127"/>
              <a:cs typeface="Calibri" panose="020F0502020204030204" pitchFamily="34" charset="0"/>
            </a:endParaRPr>
          </a:p>
        </p:txBody>
      </p:sp>
      <p:sp>
        <p:nvSpPr>
          <p:cNvPr id="2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4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32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64653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Content Placeholder 6"/>
          <p:cNvSpPr>
            <a:spLocks noGrp="1"/>
          </p:cNvSpPr>
          <p:nvPr>
            <p:ph sz="quarter" idx="1"/>
          </p:nvPr>
        </p:nvSpPr>
        <p:spPr>
          <a:xfrm>
            <a:off x="193044" y="1577324"/>
            <a:ext cx="8567546" cy="398719"/>
          </a:xfrm>
        </p:spPr>
        <p:txBody>
          <a:bodyPr/>
          <a:lstStyle/>
          <a:p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RCSR 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데이터베이스에는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3000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개가 넘는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topology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가 보고되어 있다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3074" name="Picture 2" descr="https://pubs.rsc.org/image/article/2014/cs/c4cs00135d/c4cs00135d-f1_hi-res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921" y="2567337"/>
            <a:ext cx="8618659" cy="217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46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960"/>
    </mc:Choice>
    <mc:Fallback xmlns="">
      <p:transition spd="slow" advTm="32960"/>
    </mc:Fallback>
  </mc:AlternateContent>
  <p:extLst mod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MOF</a:t>
            </a:r>
            <a:r>
              <a:rPr lang="ko-KR" altLang="en-US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의 두 가지 </a:t>
            </a:r>
            <a:r>
              <a:rPr lang="ko-KR" altLang="en-US" b="1" dirty="0" err="1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표현자</a:t>
            </a:r>
            <a:endParaRPr lang="en-US" altLang="ko-KR" b="1" dirty="0">
              <a:solidFill>
                <a:schemeClr val="tx1"/>
              </a:solidFill>
              <a:latin typeface="Calibri" panose="020F0502020204030204" pitchFamily="34" charset="0"/>
              <a:ea typeface="Dotum" pitchFamily="34" charset="-127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4ADF6-FF47-4062-8015-C4F8F49B18BF}"/>
              </a:ext>
            </a:extLst>
          </p:cNvPr>
          <p:cNvSpPr txBox="1"/>
          <p:nvPr/>
        </p:nvSpPr>
        <p:spPr>
          <a:xfrm>
            <a:off x="7208855" y="6550223"/>
            <a:ext cx="19351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http://zeoplusplus.org/</a:t>
            </a:r>
            <a:endParaRPr lang="en-US" altLang="ko-KR" sz="1400" i="1" dirty="0">
              <a:cs typeface="Arial" panose="020B0604020202020204" pitchFamily="34" charset="0"/>
            </a:endParaRP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E357AF90-0F19-4887-95AF-66C09F14817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88227" y="1202123"/>
            <a:ext cx="8567546" cy="2727048"/>
          </a:xfrm>
        </p:spPr>
        <p:txBody>
          <a:bodyPr/>
          <a:lstStyle/>
          <a:p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본 연구진이 사용하는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MOF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의 </a:t>
            </a:r>
            <a:r>
              <a:rPr lang="ko-KR" alt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표현자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두 가지를 소개하고자 한다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두번째는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MOF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의 기하학적인 특성들을 활용하는 것이다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9" name="그림 8" descr="MC sampling of accessible surface">
            <a:extLst>
              <a:ext uri="{FF2B5EF4-FFF2-40B4-BE49-F238E27FC236}">
                <a16:creationId xmlns:a16="http://schemas.microsoft.com/office/drawing/2014/main" id="{8C2A79FC-917E-40C0-9C58-5D8409FA7D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91" y="2693724"/>
            <a:ext cx="3352800" cy="1313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그림 9" descr="Free and included spheres - definition">
            <a:extLst>
              <a:ext uri="{FF2B5EF4-FFF2-40B4-BE49-F238E27FC236}">
                <a16:creationId xmlns:a16="http://schemas.microsoft.com/office/drawing/2014/main" id="{DF1421B0-930F-404C-8FD7-6ED7EA14A7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536" y="2694359"/>
            <a:ext cx="1609725" cy="1313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3CCA78E-49B1-4DDC-B6BF-330550E4B0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245" y="4392793"/>
            <a:ext cx="5731510" cy="807720"/>
          </a:xfrm>
          <a:prstGeom prst="rect">
            <a:avLst/>
          </a:prstGeom>
        </p:spPr>
      </p:pic>
      <p:pic>
        <p:nvPicPr>
          <p:cNvPr id="12" name="Picture 2" descr="https://upload.wikimedia.org/wikipedia/commons/thumb/e/e9/BET_Multilayer_Adsorption.svg/1352px-BET_Multilayer_Adsorption.svg.png">
            <a:extLst>
              <a:ext uri="{FF2B5EF4-FFF2-40B4-BE49-F238E27FC236}">
                <a16:creationId xmlns:a16="http://schemas.microsoft.com/office/drawing/2014/main" id="{D70AE23C-742D-4046-A87C-C4C15A255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179" y="2693723"/>
            <a:ext cx="3041572" cy="1313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54E23798-0875-4355-B6EF-291D0586CBC6}"/>
              </a:ext>
            </a:extLst>
          </p:cNvPr>
          <p:cNvSpPr/>
          <p:nvPr/>
        </p:nvSpPr>
        <p:spPr>
          <a:xfrm>
            <a:off x="3601723" y="3126696"/>
            <a:ext cx="536895" cy="5872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5989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76"/>
    </mc:Choice>
    <mc:Fallback xmlns="">
      <p:transition spd="slow" advTm="13576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sz="3000" b="1" dirty="0" err="1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Zeo</a:t>
            </a:r>
            <a:r>
              <a:rPr lang="en-US" altLang="ko-KR" sz="3000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++ </a:t>
            </a:r>
            <a:r>
              <a:rPr lang="ko-KR" altLang="en-US" sz="3000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소프트웨어</a:t>
            </a:r>
            <a:endParaRPr lang="en-US" altLang="ko-KR" sz="3000" b="1" dirty="0">
              <a:solidFill>
                <a:schemeClr val="tx1"/>
              </a:solidFill>
              <a:latin typeface="Calibri" panose="020F0502020204030204" pitchFamily="34" charset="0"/>
              <a:ea typeface="Dotum" pitchFamily="34" charset="-127"/>
              <a:cs typeface="Calibri" panose="020F05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/>
              <a:pPr>
                <a:defRPr/>
              </a:pPr>
              <a:t>13</a:t>
            </a:fld>
            <a:endParaRPr lang="en-US" altLang="ko-KR" dirty="0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559437"/>
              </p:ext>
            </p:extLst>
          </p:nvPr>
        </p:nvGraphicFramePr>
        <p:xfrm>
          <a:off x="288227" y="1702965"/>
          <a:ext cx="8361397" cy="4283761"/>
        </p:xfrm>
        <a:graphic>
          <a:graphicData uri="http://schemas.openxmlformats.org/drawingml/2006/table">
            <a:tbl>
              <a:tblPr/>
              <a:tblGrid>
                <a:gridCol w="760127">
                  <a:extLst>
                    <a:ext uri="{9D8B030D-6E8A-4147-A177-3AD203B41FA5}">
                      <a16:colId xmlns:a16="http://schemas.microsoft.com/office/drawing/2014/main" val="1618469560"/>
                    </a:ext>
                  </a:extLst>
                </a:gridCol>
                <a:gridCol w="760127">
                  <a:extLst>
                    <a:ext uri="{9D8B030D-6E8A-4147-A177-3AD203B41FA5}">
                      <a16:colId xmlns:a16="http://schemas.microsoft.com/office/drawing/2014/main" val="1561727548"/>
                    </a:ext>
                  </a:extLst>
                </a:gridCol>
                <a:gridCol w="760127">
                  <a:extLst>
                    <a:ext uri="{9D8B030D-6E8A-4147-A177-3AD203B41FA5}">
                      <a16:colId xmlns:a16="http://schemas.microsoft.com/office/drawing/2014/main" val="1804136059"/>
                    </a:ext>
                  </a:extLst>
                </a:gridCol>
                <a:gridCol w="760127">
                  <a:extLst>
                    <a:ext uri="{9D8B030D-6E8A-4147-A177-3AD203B41FA5}">
                      <a16:colId xmlns:a16="http://schemas.microsoft.com/office/drawing/2014/main" val="1469049833"/>
                    </a:ext>
                  </a:extLst>
                </a:gridCol>
                <a:gridCol w="760127">
                  <a:extLst>
                    <a:ext uri="{9D8B030D-6E8A-4147-A177-3AD203B41FA5}">
                      <a16:colId xmlns:a16="http://schemas.microsoft.com/office/drawing/2014/main" val="482260705"/>
                    </a:ext>
                  </a:extLst>
                </a:gridCol>
                <a:gridCol w="760127">
                  <a:extLst>
                    <a:ext uri="{9D8B030D-6E8A-4147-A177-3AD203B41FA5}">
                      <a16:colId xmlns:a16="http://schemas.microsoft.com/office/drawing/2014/main" val="2039419105"/>
                    </a:ext>
                  </a:extLst>
                </a:gridCol>
                <a:gridCol w="760127">
                  <a:extLst>
                    <a:ext uri="{9D8B030D-6E8A-4147-A177-3AD203B41FA5}">
                      <a16:colId xmlns:a16="http://schemas.microsoft.com/office/drawing/2014/main" val="2530844549"/>
                    </a:ext>
                  </a:extLst>
                </a:gridCol>
                <a:gridCol w="760127">
                  <a:extLst>
                    <a:ext uri="{9D8B030D-6E8A-4147-A177-3AD203B41FA5}">
                      <a16:colId xmlns:a16="http://schemas.microsoft.com/office/drawing/2014/main" val="3239192595"/>
                    </a:ext>
                  </a:extLst>
                </a:gridCol>
                <a:gridCol w="760127">
                  <a:extLst>
                    <a:ext uri="{9D8B030D-6E8A-4147-A177-3AD203B41FA5}">
                      <a16:colId xmlns:a16="http://schemas.microsoft.com/office/drawing/2014/main" val="1175171964"/>
                    </a:ext>
                  </a:extLst>
                </a:gridCol>
                <a:gridCol w="760127">
                  <a:extLst>
                    <a:ext uri="{9D8B030D-6E8A-4147-A177-3AD203B41FA5}">
                      <a16:colId xmlns:a16="http://schemas.microsoft.com/office/drawing/2014/main" val="4170002365"/>
                    </a:ext>
                  </a:extLst>
                </a:gridCol>
                <a:gridCol w="760127">
                  <a:extLst>
                    <a:ext uri="{9D8B030D-6E8A-4147-A177-3AD203B41FA5}">
                      <a16:colId xmlns:a16="http://schemas.microsoft.com/office/drawing/2014/main" val="160628730"/>
                    </a:ext>
                  </a:extLst>
                </a:gridCol>
              </a:tblGrid>
              <a:tr h="502789">
                <a:tc>
                  <a:txBody>
                    <a:bodyPr/>
                    <a:lstStyle/>
                    <a:p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structure</a:t>
                      </a:r>
                      <a:endParaRPr lang="en-US" sz="2000" b="1" dirty="0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Density</a:t>
                      </a:r>
                      <a:endParaRPr lang="en-US" sz="2000" b="1" dirty="0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AV_Volume_fraction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AV_cm^3/g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ASA_m^2/cm^3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ASA_m^2/g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NASA_m^2/cm^3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NASA_m^2/g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Di</a:t>
                      </a:r>
                      <a:endParaRPr lang="en-US" sz="2000" b="1" dirty="0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Df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Dif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6136474"/>
                  </a:ext>
                </a:extLst>
              </a:tr>
              <a:tr h="945243">
                <a:tc>
                  <a:txBody>
                    <a:bodyPr/>
                    <a:lstStyle/>
                    <a:p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abf+N32+N411+N76+E153+E183+E51</a:t>
                      </a:r>
                      <a:endParaRPr lang="en-US" sz="2000" b="1" dirty="0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0.162743</a:t>
                      </a:r>
                      <a:endParaRPr lang="en-US" sz="2000" b="1" dirty="0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0.81944</a:t>
                      </a:r>
                      <a:endParaRPr lang="en-US" sz="2000" b="1" dirty="0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5.03517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866.981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5327.29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28.41027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21.85151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28.41027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410047"/>
                  </a:ext>
                </a:extLst>
              </a:tr>
              <a:tr h="945243"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abf+N89+N408+N276+E26+E20+E195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0.120592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0.8191</a:t>
                      </a:r>
                      <a:endParaRPr lang="en-US" sz="2000" b="1" dirty="0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6.7923</a:t>
                      </a:r>
                      <a:endParaRPr lang="en-US" sz="2000" b="1" dirty="0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916.295</a:t>
                      </a:r>
                      <a:endParaRPr lang="en-US" sz="2000" b="1" dirty="0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7598.28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</a:t>
                      </a:r>
                      <a:endParaRPr lang="en-US" sz="2000" b="1" dirty="0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27.61805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20.14127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27.61805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3723118"/>
                  </a:ext>
                </a:extLst>
              </a:tr>
              <a:tr h="945243"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abr+N52+N129+N256+E25+E169+E41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0.153105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0.83148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5.43077</a:t>
                      </a:r>
                      <a:endParaRPr lang="en-US" sz="2000" b="1" dirty="0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844.605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5516.5</a:t>
                      </a:r>
                      <a:endParaRPr lang="en-US" sz="2000" b="1" dirty="0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</a:t>
                      </a:r>
                      <a:endParaRPr lang="en-US" sz="2000" b="1" dirty="0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36.95451</a:t>
                      </a:r>
                      <a:endParaRPr lang="en-US" sz="2000" b="1" dirty="0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32.83737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36.95451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9024636"/>
                  </a:ext>
                </a:extLst>
              </a:tr>
              <a:tr h="945243"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abr+N190+N434+N164+E50+E69+E25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0.56139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0.46228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0.823456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2218.2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3951.26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0.050653</a:t>
                      </a:r>
                      <a:endParaRPr lang="en-US" sz="2000" b="1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0.0902278</a:t>
                      </a:r>
                      <a:endParaRPr lang="en-US" sz="2000" b="1" dirty="0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13.2257</a:t>
                      </a:r>
                      <a:endParaRPr lang="en-US" sz="2000" b="1" dirty="0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8.71424</a:t>
                      </a:r>
                      <a:endParaRPr lang="en-US" sz="2000" b="1" dirty="0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12.25306</a:t>
                      </a:r>
                      <a:endParaRPr lang="en-US" sz="2000" b="1" dirty="0">
                        <a:effectLst/>
                      </a:endParaRPr>
                    </a:p>
                  </a:txBody>
                  <a:tcPr marL="69157" marR="69157" marT="34578" marB="3457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2458908"/>
                  </a:ext>
                </a:extLst>
              </a:tr>
            </a:tbl>
          </a:graphicData>
        </a:graphic>
      </p:graphicFrame>
      <p:sp>
        <p:nvSpPr>
          <p:cNvPr id="6" name="Content Placeholder 6">
            <a:extLst>
              <a:ext uri="{FF2B5EF4-FFF2-40B4-BE49-F238E27FC236}">
                <a16:creationId xmlns:a16="http://schemas.microsoft.com/office/drawing/2014/main" id="{D65F0C6C-3E56-4C02-8747-2D9D66E9059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88227" y="1202123"/>
            <a:ext cx="8567546" cy="2727048"/>
          </a:xfrm>
        </p:spPr>
        <p:txBody>
          <a:bodyPr/>
          <a:lstStyle/>
          <a:p>
            <a:r>
              <a:rPr lang="en-US" altLang="ko-KR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Zeo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++</a:t>
            </a: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는 나노 물질의 기하학적 특성들을 계산해주는 소프트웨어</a:t>
            </a:r>
            <a:endParaRPr lang="en-US" altLang="ko-K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BFF739B-D1E7-426F-A7B1-5883C50215AC}"/>
              </a:ext>
            </a:extLst>
          </p:cNvPr>
          <p:cNvSpPr/>
          <p:nvPr/>
        </p:nvSpPr>
        <p:spPr>
          <a:xfrm>
            <a:off x="218114" y="1736521"/>
            <a:ext cx="8567546" cy="428376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1BC7506-18FB-43B6-B982-F62620B0A795}"/>
              </a:ext>
            </a:extLst>
          </p:cNvPr>
          <p:cNvCxnSpPr/>
          <p:nvPr/>
        </p:nvCxnSpPr>
        <p:spPr>
          <a:xfrm>
            <a:off x="288227" y="2147582"/>
            <a:ext cx="836139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2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216"/>
    </mc:Choice>
    <mc:Fallback xmlns="">
      <p:transition spd="slow" advTm="36216"/>
    </mc:Fallback>
  </mc:AlternateContent>
  <p:extLst mod="1">
    <p:ext uri="{3A86A75C-4F4B-4683-9AE1-C65F6400EC91}">
      <p14:laserTraceLst xmlns:p14="http://schemas.microsoft.com/office/powerpoint/2010/main">
        <p14:tracePtLst>
          <p14:tracePt t="18426" x="4572000" y="3429000"/>
          <p14:tracePt t="18443" x="4572000" y="3519488"/>
          <p14:tracePt t="18460" x="4572000" y="3529013"/>
          <p14:tracePt t="18493" x="4681538" y="3790950"/>
          <p14:tracePt t="18510" x="4867275" y="4124325"/>
          <p14:tracePt t="18526" x="4967288" y="4310063"/>
          <p14:tracePt t="18543" x="5033963" y="4405313"/>
          <p14:tracePt t="18545" x="5105400" y="4491038"/>
          <p14:tracePt t="18560" x="5210175" y="4576763"/>
          <p14:tracePt t="18577" x="5243513" y="4591050"/>
          <p14:tracePt t="18593" x="5248275" y="4595813"/>
          <p14:tracePt t="18662" x="5248275" y="4586288"/>
          <p14:tracePt t="18672" x="5253038" y="4538663"/>
          <p14:tracePt t="18681" x="5267325" y="4457700"/>
          <p14:tracePt t="18693" x="5286375" y="4391025"/>
          <p14:tracePt t="18710" x="5305425" y="4238625"/>
          <p14:tracePt t="18726" x="5305425" y="3948113"/>
          <p14:tracePt t="18743" x="5305425" y="3886200"/>
          <p14:tracePt t="18760" x="5286375" y="3724275"/>
          <p14:tracePt t="18777" x="5205413" y="3576638"/>
          <p14:tracePt t="18793" x="5067300" y="3486150"/>
          <p14:tracePt t="18810" x="4291013" y="3238500"/>
          <p14:tracePt t="18826" x="3652838" y="3095625"/>
          <p14:tracePt t="18843" x="3295650" y="3024188"/>
          <p14:tracePt t="18860" x="2500313" y="2919413"/>
          <p14:tracePt t="18876" x="1152525" y="2776538"/>
          <p14:tracePt t="18893" x="833438" y="2743200"/>
          <p14:tracePt t="18910" x="347663" y="2700338"/>
          <p14:tracePt t="18911" x="185738" y="2686050"/>
          <p14:tracePt t="18927" x="42863" y="2686050"/>
          <p14:tracePt t="18943" x="42863" y="2681288"/>
          <p14:tracePt t="19070" x="47625" y="2681288"/>
          <p14:tracePt t="19086" x="57150" y="2681288"/>
          <p14:tracePt t="19089" x="61913" y="2681288"/>
          <p14:tracePt t="19100" x="66675" y="2681288"/>
          <p14:tracePt t="19110" x="71438" y="2676525"/>
          <p14:tracePt t="19127" x="95250" y="2614613"/>
          <p14:tracePt t="19143" x="142875" y="2481263"/>
          <p14:tracePt t="19160" x="214313" y="2319338"/>
          <p14:tracePt t="19178" x="285750" y="2133600"/>
          <p14:tracePt t="19179" x="328613" y="2052638"/>
          <p14:tracePt t="19193" x="357188" y="1985963"/>
          <p14:tracePt t="19210" x="404813" y="1876425"/>
          <p14:tracePt t="19213" x="409575" y="1852613"/>
          <p14:tracePt t="19227" x="419100" y="1843088"/>
          <p14:tracePt t="19243" x="419100" y="1833563"/>
          <p14:tracePt t="19261" x="419100" y="1843088"/>
          <p14:tracePt t="19277" x="419100" y="1952625"/>
          <p14:tracePt t="19293" x="428625" y="2085975"/>
          <p14:tracePt t="19310" x="433388" y="2176463"/>
          <p14:tracePt t="19327" x="452438" y="2271713"/>
          <p14:tracePt t="19343" x="457200" y="2314575"/>
          <p14:tracePt t="19360" x="471488" y="2324100"/>
          <p14:tracePt t="19377" x="476250" y="2324100"/>
          <p14:tracePt t="19393" x="485775" y="2324100"/>
          <p14:tracePt t="19410" x="490538" y="2324100"/>
          <p14:tracePt t="19427" x="495300" y="2324100"/>
          <p14:tracePt t="19443" x="495300" y="2319338"/>
          <p14:tracePt t="19622" x="504825" y="2319338"/>
          <p14:tracePt t="19628" x="509588" y="2319338"/>
          <p14:tracePt t="19637" x="514350" y="2309813"/>
          <p14:tracePt t="19647" x="528638" y="2276475"/>
          <p14:tracePt t="19660" x="538163" y="2238375"/>
          <p14:tracePt t="19677" x="552450" y="2152650"/>
          <p14:tracePt t="19693" x="552450" y="2105025"/>
          <p14:tracePt t="19710" x="552450" y="2071688"/>
          <p14:tracePt t="19747" x="552450" y="2085975"/>
          <p14:tracePt t="19751" x="538163" y="2124075"/>
          <p14:tracePt t="19762" x="519113" y="2181225"/>
          <p14:tracePt t="19777" x="481013" y="2314575"/>
          <p14:tracePt t="19793" x="447675" y="2533650"/>
          <p14:tracePt t="19810" x="447675" y="2733675"/>
          <p14:tracePt t="19827" x="476250" y="2914650"/>
          <p14:tracePt t="19844" x="509588" y="3024188"/>
          <p14:tracePt t="19861" x="533400" y="3052763"/>
          <p14:tracePt t="19877" x="542925" y="3062288"/>
          <p14:tracePt t="19894" x="561975" y="3081338"/>
          <p14:tracePt t="19911" x="581025" y="3105150"/>
          <p14:tracePt t="19927" x="614363" y="3167063"/>
          <p14:tracePt t="19944" x="647700" y="3243263"/>
          <p14:tracePt t="19961" x="661988" y="3295650"/>
          <p14:tracePt t="19977" x="676275" y="3352800"/>
          <p14:tracePt t="19994" x="681038" y="3481388"/>
          <p14:tracePt t="20011" x="700088" y="3700463"/>
          <p14:tracePt t="20027" x="719138" y="3786188"/>
          <p14:tracePt t="20044" x="719138" y="3795713"/>
          <p14:tracePt t="20064" x="719138" y="3805238"/>
          <p14:tracePt t="20116" x="719138" y="3800475"/>
          <p14:tracePt t="20148" x="714375" y="3800475"/>
          <p14:tracePt t="20168" x="704850" y="3800475"/>
          <p14:tracePt t="20188" x="700088" y="3805238"/>
          <p14:tracePt t="20193" x="700088" y="3833813"/>
          <p14:tracePt t="20202" x="704850" y="3938588"/>
          <p14:tracePt t="20210" x="728663" y="4029075"/>
          <p14:tracePt t="20227" x="747713" y="4186238"/>
          <p14:tracePt t="20244" x="757238" y="4362450"/>
          <p14:tracePt t="20260" x="757238" y="4481513"/>
          <p14:tracePt t="20277" x="785813" y="4648200"/>
          <p14:tracePt t="20294" x="857250" y="4933950"/>
          <p14:tracePt t="20311" x="895350" y="5081588"/>
          <p14:tracePt t="20327" x="900113" y="5095875"/>
          <p14:tracePt t="20351" x="904875" y="5095875"/>
          <p14:tracePt t="20386" x="904875" y="5053013"/>
          <p14:tracePt t="20391" x="914400" y="4938713"/>
          <p14:tracePt t="20402" x="938213" y="4810125"/>
          <p14:tracePt t="20413" x="957263" y="4667250"/>
          <p14:tracePt t="20428" x="1033463" y="4338638"/>
          <p14:tracePt t="20444" x="1200150" y="3814763"/>
          <p14:tracePt t="20461" x="1323975" y="3419475"/>
          <p14:tracePt t="20477" x="1476375" y="3014663"/>
          <p14:tracePt t="20494" x="1600200" y="2595563"/>
          <p14:tracePt t="20497" x="1662113" y="2433638"/>
          <p14:tracePt t="20511" x="1762125" y="2190750"/>
          <p14:tracePt t="20527" x="1790700" y="2124075"/>
          <p14:tracePt t="20544" x="1847850" y="2000250"/>
          <p14:tracePt t="20547" x="1857375" y="1985963"/>
          <p14:tracePt t="20561" x="1866900" y="1966913"/>
          <p14:tracePt t="20647" x="1866900" y="1962150"/>
          <p14:tracePt t="20657" x="1871663" y="1928813"/>
          <p14:tracePt t="20663" x="1890713" y="1895475"/>
          <p14:tracePt t="20677" x="1905000" y="1838325"/>
          <p14:tracePt t="20694" x="1905000" y="1819275"/>
          <p14:tracePt t="20711" x="1919288" y="1781175"/>
          <p14:tracePt t="20727" x="1924050" y="1771650"/>
          <p14:tracePt t="20744" x="1928813" y="1771650"/>
          <p14:tracePt t="20821" x="1909763" y="1776413"/>
          <p14:tracePt t="20828" x="1885950" y="1800225"/>
          <p14:tracePt t="20838" x="1881188" y="1819275"/>
          <p14:tracePt t="20847" x="1881188" y="1843088"/>
          <p14:tracePt t="20860" x="1871663" y="1881188"/>
          <p14:tracePt t="20877" x="1833563" y="2066925"/>
          <p14:tracePt t="20894" x="1824038" y="2133600"/>
          <p14:tracePt t="20896" x="1819275" y="2195513"/>
          <p14:tracePt t="20911" x="1795463" y="2328863"/>
          <p14:tracePt t="20927" x="1790700" y="2347913"/>
          <p14:tracePt t="21017" x="1790700" y="2343150"/>
          <p14:tracePt t="21021" x="1790700" y="2328863"/>
          <p14:tracePt t="21031" x="1790700" y="2309813"/>
          <p14:tracePt t="21044" x="1790700" y="2295525"/>
          <p14:tracePt t="21061" x="1785938" y="2286000"/>
          <p14:tracePt t="21077" x="1781175" y="2286000"/>
          <p14:tracePt t="21094" x="1762125" y="2286000"/>
          <p14:tracePt t="21111" x="1738313" y="2295525"/>
          <p14:tracePt t="21128" x="1728788" y="2295525"/>
          <p14:tracePt t="21144" x="1714500" y="2300288"/>
          <p14:tracePt t="21161" x="1700213" y="2324100"/>
          <p14:tracePt t="21177" x="1681163" y="2343150"/>
          <p14:tracePt t="21194" x="1643063" y="2386013"/>
          <p14:tracePt t="21212" x="1624013" y="2405063"/>
          <p14:tracePt t="21420" x="1619250" y="2405063"/>
          <p14:tracePt t="21638" x="1624013" y="2405063"/>
          <p14:tracePt t="21648" x="1624013" y="2381250"/>
          <p14:tracePt t="21651" x="1628775" y="2352675"/>
          <p14:tracePt t="21662" x="1628775" y="2333625"/>
          <p14:tracePt t="21678" x="1628775" y="2290763"/>
          <p14:tracePt t="21694" x="1628775" y="2266950"/>
          <p14:tracePt t="21711" x="1628775" y="2262188"/>
          <p14:tracePt t="21794" x="1628775" y="2266950"/>
          <p14:tracePt t="21803" x="1628775" y="2300288"/>
          <p14:tracePt t="21813" x="1609725" y="2357438"/>
          <p14:tracePt t="21827" x="1581150" y="2490788"/>
          <p14:tracePt t="21844" x="1552575" y="2657475"/>
          <p14:tracePt t="21861" x="1509713" y="2852738"/>
          <p14:tracePt t="21878" x="1481138" y="2995613"/>
          <p14:tracePt t="21894" x="1471613" y="3138488"/>
          <p14:tracePt t="21911" x="1414463" y="3429000"/>
          <p14:tracePt t="21928" x="1371600" y="3671888"/>
          <p14:tracePt t="21944" x="1352550" y="3952875"/>
          <p14:tracePt t="21961" x="1304925" y="4429125"/>
          <p14:tracePt t="21978" x="1304925" y="4538663"/>
          <p14:tracePt t="21994" x="1295400" y="4795838"/>
          <p14:tracePt t="22011" x="1295400" y="5057775"/>
          <p14:tracePt t="22028" x="1300163" y="5381625"/>
          <p14:tracePt t="22044" x="1323975" y="5629275"/>
          <p14:tracePt t="22061" x="1328738" y="5710238"/>
          <p14:tracePt t="22078" x="1328738" y="5767388"/>
          <p14:tracePt t="22094" x="1328738" y="5786438"/>
          <p14:tracePt t="22291" x="1333500" y="5786438"/>
          <p14:tracePt t="22301" x="1347788" y="5786438"/>
          <p14:tracePt t="22311" x="1366838" y="5786438"/>
          <p14:tracePt t="22317" x="1381125" y="5786438"/>
          <p14:tracePt t="22328" x="1385888" y="5776913"/>
          <p14:tracePt t="22344" x="1395413" y="5748338"/>
          <p14:tracePt t="22361" x="1409700" y="5676900"/>
          <p14:tracePt t="22378" x="1452563" y="5495925"/>
          <p14:tracePt t="22394" x="1643063" y="4953000"/>
          <p14:tracePt t="22411" x="1752600" y="4514850"/>
          <p14:tracePt t="22428" x="1847850" y="3914775"/>
          <p14:tracePt t="22444" x="1895475" y="3576638"/>
          <p14:tracePt t="22461" x="1962150" y="3176588"/>
          <p14:tracePt t="22478" x="2047875" y="2700338"/>
          <p14:tracePt t="22494" x="2090738" y="2505075"/>
          <p14:tracePt t="22511" x="2119313" y="2362200"/>
          <p14:tracePt t="22528" x="2133600" y="2300288"/>
          <p14:tracePt t="22544" x="2147888" y="2247900"/>
          <p14:tracePt t="22561" x="2147888" y="2243138"/>
          <p14:tracePt t="22587" x="2147888" y="2238375"/>
          <p14:tracePt t="22594" x="2152650" y="2233613"/>
          <p14:tracePt t="22611" x="2152650" y="2209800"/>
          <p14:tracePt t="22695" x="2152650" y="2205038"/>
          <p14:tracePt t="22705" x="2166938" y="2185988"/>
          <p14:tracePt t="22711" x="2166938" y="2171700"/>
          <p14:tracePt t="22728" x="2166938" y="2157413"/>
          <p14:tracePt t="22761" x="2171700" y="2157413"/>
          <p14:tracePt t="22923" x="2171700" y="2162175"/>
          <p14:tracePt t="23033" x="2171700" y="2166938"/>
          <p14:tracePt t="23043" x="2171700" y="2190750"/>
          <p14:tracePt t="23049" x="2171700" y="2228850"/>
          <p14:tracePt t="23061" x="2171700" y="2257425"/>
          <p14:tracePt t="23078" x="2181225" y="2347913"/>
          <p14:tracePt t="23095" x="2185988" y="2462213"/>
          <p14:tracePt t="23111" x="2195513" y="2595563"/>
          <p14:tracePt t="23128" x="2205038" y="2771775"/>
          <p14:tracePt t="23128" x="2214563" y="2852738"/>
          <p14:tracePt t="23145" x="2247900" y="3033713"/>
          <p14:tracePt t="23161" x="2266950" y="3133725"/>
          <p14:tracePt t="23178" x="2300288" y="3338513"/>
          <p14:tracePt t="23195" x="2319338" y="3524250"/>
          <p14:tracePt t="23211" x="2319338" y="3614738"/>
          <p14:tracePt t="23228" x="2324100" y="3719513"/>
          <p14:tracePt t="23245" x="2333625" y="3790950"/>
          <p14:tracePt t="23261" x="2333625" y="3843338"/>
          <p14:tracePt t="23278" x="2333625" y="3900488"/>
          <p14:tracePt t="23295" x="2333625" y="3957638"/>
          <p14:tracePt t="23311" x="2328863" y="4029075"/>
          <p14:tracePt t="23328" x="2324100" y="4095750"/>
          <p14:tracePt t="23345" x="2324100" y="4210050"/>
          <p14:tracePt t="23361" x="2314575" y="4267200"/>
          <p14:tracePt t="23378" x="2314575" y="4310063"/>
          <p14:tracePt t="23395" x="2309813" y="4352925"/>
          <p14:tracePt t="23411" x="2290763" y="4462463"/>
          <p14:tracePt t="23428" x="2281238" y="4505325"/>
          <p14:tracePt t="23445" x="2266950" y="4610100"/>
          <p14:tracePt t="23461" x="2243138" y="4681538"/>
          <p14:tracePt t="23478" x="2238375" y="4714875"/>
          <p14:tracePt t="23495" x="2228850" y="4748213"/>
          <p14:tracePt t="23512" x="2228850" y="4762500"/>
          <p14:tracePt t="23528" x="2224088" y="4800600"/>
          <p14:tracePt t="23545" x="2219325" y="4800600"/>
          <p14:tracePt t="23569" x="2224088" y="4800600"/>
          <p14:tracePt t="23581" x="2228850" y="4800600"/>
          <p14:tracePt t="23595" x="2228850" y="4795838"/>
          <p14:tracePt t="23612" x="2228850" y="4729163"/>
          <p14:tracePt t="23628" x="2228850" y="4605338"/>
          <p14:tracePt t="23645" x="2224088" y="4314825"/>
          <p14:tracePt t="23662" x="2214563" y="4214813"/>
          <p14:tracePt t="23662" x="2200275" y="4000500"/>
          <p14:tracePt t="23678" x="2190750" y="3781425"/>
          <p14:tracePt t="23695" x="2190750" y="3557588"/>
          <p14:tracePt t="23712" x="2181225" y="3328988"/>
          <p14:tracePt t="23728" x="2171700" y="3200400"/>
          <p14:tracePt t="23745" x="2171700" y="3071813"/>
          <p14:tracePt t="23762" x="2171700" y="2967038"/>
          <p14:tracePt t="23778" x="2171700" y="2876550"/>
          <p14:tracePt t="23795" x="2171700" y="2809875"/>
          <p14:tracePt t="23812" x="2171700" y="2786063"/>
          <p14:tracePt t="23828" x="2171700" y="2767013"/>
          <p14:tracePt t="23845" x="2171700" y="2714625"/>
          <p14:tracePt t="23862" x="2171700" y="2695575"/>
          <p14:tracePt t="23879" x="2171700" y="2647950"/>
          <p14:tracePt t="23895" x="2162175" y="2605088"/>
          <p14:tracePt t="23912" x="2162175" y="2600325"/>
          <p14:tracePt t="23941" x="2162175" y="2595563"/>
          <p14:tracePt t="23951" x="2162175" y="2590800"/>
          <p14:tracePt t="23962" x="2162175" y="2571750"/>
          <p14:tracePt t="23978" x="2162175" y="2538413"/>
          <p14:tracePt t="23995" x="2162175" y="2490788"/>
          <p14:tracePt t="24012" x="2162175" y="2433638"/>
          <p14:tracePt t="24028" x="2147888" y="2352675"/>
          <p14:tracePt t="24045" x="2147888" y="2314575"/>
          <p14:tracePt t="24062" x="2147888" y="2290763"/>
          <p14:tracePt t="24063" x="2147888" y="2276475"/>
          <p14:tracePt t="24078" x="2143125" y="2262188"/>
          <p14:tracePt t="24095" x="2143125" y="2257425"/>
          <p14:tracePt t="24223" x="2143125" y="2262188"/>
          <p14:tracePt t="24229" x="2143125" y="2281238"/>
          <p14:tracePt t="24235" x="2143125" y="2319338"/>
          <p14:tracePt t="24245" x="2143125" y="2362200"/>
          <p14:tracePt t="24262" x="2143125" y="2424113"/>
          <p14:tracePt t="24279" x="2157413" y="2566988"/>
          <p14:tracePt t="24295" x="2157413" y="2690813"/>
          <p14:tracePt t="24312" x="2166938" y="2900363"/>
          <p14:tracePt t="24329" x="2176463" y="3238500"/>
          <p14:tracePt t="24345" x="2176463" y="3648075"/>
          <p14:tracePt t="24362" x="2176463" y="3786188"/>
          <p14:tracePt t="24363" x="2176463" y="3910013"/>
          <p14:tracePt t="24378" x="2176463" y="4124325"/>
          <p14:tracePt t="24395" x="2176463" y="4338638"/>
          <p14:tracePt t="24412" x="2185988" y="4648200"/>
          <p14:tracePt t="24429" x="2195513" y="4848225"/>
          <p14:tracePt t="24445" x="2205038" y="5005388"/>
          <p14:tracePt t="24462" x="2205038" y="5143500"/>
          <p14:tracePt t="24479" x="2205038" y="5195888"/>
          <p14:tracePt t="24495" x="2205038" y="5243513"/>
          <p14:tracePt t="24512" x="2205038" y="5291138"/>
          <p14:tracePt t="24529" x="2205038" y="5357813"/>
          <p14:tracePt t="24545" x="2205038" y="5381625"/>
          <p14:tracePt t="24547" x="2205038" y="5386388"/>
          <p14:tracePt t="24562" x="2205038" y="5391150"/>
          <p14:tracePt t="24579" x="2205038" y="5405438"/>
          <p14:tracePt t="24595" x="2205038" y="5419725"/>
          <p14:tracePt t="24612" x="2205038" y="5457825"/>
          <p14:tracePt t="24629" x="2200275" y="5462588"/>
          <p14:tracePt t="24645" x="2200275" y="5467350"/>
          <p14:tracePt t="25379" x="2200275" y="5424488"/>
          <p14:tracePt t="25389" x="2200275" y="5324475"/>
          <p14:tracePt t="25399" x="2200275" y="5210175"/>
          <p14:tracePt t="25412" x="2228850" y="4910138"/>
          <p14:tracePt t="25429" x="2290763" y="4586288"/>
          <p14:tracePt t="25446" x="2338388" y="4219575"/>
          <p14:tracePt t="25462" x="2414588" y="3724275"/>
          <p14:tracePt t="25479" x="2538413" y="3167063"/>
          <p14:tracePt t="25496" x="2609850" y="2943225"/>
          <p14:tracePt t="25512" x="2686050" y="2762250"/>
          <p14:tracePt t="25529" x="2752725" y="2609850"/>
          <p14:tracePt t="25546" x="2833688" y="2462213"/>
          <p14:tracePt t="25547" x="2871788" y="2405063"/>
          <p14:tracePt t="25562" x="2900363" y="2357438"/>
          <p14:tracePt t="25579" x="2943225" y="2314575"/>
          <p14:tracePt t="25596" x="2971800" y="2281238"/>
          <p14:tracePt t="25613" x="2981325" y="2271713"/>
          <p14:tracePt t="25629" x="2986088" y="2262188"/>
          <p14:tracePt t="25646" x="3033713" y="2224088"/>
          <p14:tracePt t="25647" x="3076575" y="2181225"/>
          <p14:tracePt t="25662" x="3228975" y="2090738"/>
          <p14:tracePt t="25679" x="3333750" y="2024063"/>
          <p14:tracePt t="25680" x="3381375" y="2000250"/>
          <p14:tracePt t="25696" x="3424238" y="1976438"/>
          <p14:tracePt t="25712" x="3433763" y="1971675"/>
          <p14:tracePt t="25797" x="3443288" y="1971675"/>
          <p14:tracePt t="25843" x="3605213" y="2038350"/>
          <p14:tracePt t="25847" x="3662363" y="2057400"/>
          <p14:tracePt t="25859" x="3681413" y="2071688"/>
          <p14:tracePt t="25875" x="3695700" y="2076450"/>
          <p14:tracePt t="25899" x="3748088" y="2095500"/>
          <p14:tracePt t="25909" x="3776663" y="2109788"/>
          <p14:tracePt t="25953" x="3781425" y="2109788"/>
          <p14:tracePt t="26423" x="3781425" y="2119313"/>
          <p14:tracePt t="26433" x="3776663" y="2190750"/>
          <p14:tracePt t="26443" x="3776663" y="2381250"/>
          <p14:tracePt t="26449" x="3776663" y="2495550"/>
          <p14:tracePt t="26463" x="3767138" y="2709863"/>
          <p14:tracePt t="26479" x="3757613" y="2900363"/>
          <p14:tracePt t="26496" x="3738563" y="3057525"/>
          <p14:tracePt t="26497" x="3738563" y="3133725"/>
          <p14:tracePt t="26513" x="3724275" y="3271838"/>
          <p14:tracePt t="26529" x="3705225" y="3514725"/>
          <p14:tracePt t="26546" x="3681413" y="3795713"/>
          <p14:tracePt t="26563" x="3671888" y="3895725"/>
          <p14:tracePt t="26579" x="3629025" y="4243388"/>
          <p14:tracePt t="26596" x="3600450" y="4471988"/>
          <p14:tracePt t="26613" x="3576638" y="4714875"/>
          <p14:tracePt t="26629" x="3557588" y="4905375"/>
          <p14:tracePt t="26646" x="3538538" y="5062538"/>
          <p14:tracePt t="26663" x="3538538" y="5253038"/>
          <p14:tracePt t="26664" x="3529013" y="5343525"/>
          <p14:tracePt t="26680" x="3529013" y="5419725"/>
          <p14:tracePt t="26696" x="3529013" y="5557838"/>
          <p14:tracePt t="26713" x="3519488" y="5653088"/>
          <p14:tracePt t="26729" x="3519488" y="5710238"/>
          <p14:tracePt t="26746" x="3514725" y="5767388"/>
          <p14:tracePt t="26763" x="3514725" y="5824538"/>
          <p14:tracePt t="26780" x="3514725" y="5886450"/>
          <p14:tracePt t="26796" x="3514725" y="5891213"/>
          <p14:tracePt t="26871" x="3519488" y="5891213"/>
          <p14:tracePt t="26881" x="3524250" y="5876925"/>
          <p14:tracePt t="26891" x="3533775" y="5829300"/>
          <p14:tracePt t="26897" x="3552825" y="5724525"/>
          <p14:tracePt t="26913" x="3652838" y="5372100"/>
          <p14:tracePt t="26930" x="3671888" y="5257800"/>
          <p14:tracePt t="26930" x="3705225" y="5153025"/>
          <p14:tracePt t="26946" x="3743325" y="4967288"/>
          <p14:tracePt t="26963" x="3810000" y="4714875"/>
          <p14:tracePt t="26980" x="3943350" y="4105275"/>
          <p14:tracePt t="26996" x="4052888" y="3667125"/>
          <p14:tracePt t="27013" x="4095750" y="3433763"/>
          <p14:tracePt t="27030" x="4124325" y="3290888"/>
          <p14:tracePt t="27047" x="4133850" y="3186113"/>
          <p14:tracePt t="27063" x="4143375" y="3081338"/>
          <p14:tracePt t="27080" x="4157663" y="3009900"/>
          <p14:tracePt t="27096" x="4157663" y="2905125"/>
          <p14:tracePt t="27113" x="4152900" y="2752725"/>
          <p14:tracePt t="27130" x="4152900" y="2662238"/>
          <p14:tracePt t="27146" x="4152900" y="2590800"/>
          <p14:tracePt t="27163" x="4152900" y="2533650"/>
          <p14:tracePt t="27180" x="4157663" y="2495550"/>
          <p14:tracePt t="27196" x="4157663" y="2481263"/>
          <p14:tracePt t="27213" x="4157663" y="2471738"/>
          <p14:tracePt t="27230" x="4157663" y="2457450"/>
          <p14:tracePt t="27315" x="4157663" y="2452688"/>
          <p14:tracePt t="27341" x="4157663" y="2447925"/>
          <p14:tracePt t="27345" x="4157663" y="2433638"/>
          <p14:tracePt t="27357" x="4157663" y="2428875"/>
          <p14:tracePt t="27371" x="4157663" y="2424113"/>
          <p14:tracePt t="27533" x="4157663" y="2419350"/>
          <p14:tracePt t="27539" x="4243388" y="2071688"/>
          <p14:tracePt t="27563" x="4248150" y="2062163"/>
          <p14:tracePt t="27577" x="4271963" y="2019300"/>
          <p14:tracePt t="27583" x="4300538" y="1962150"/>
          <p14:tracePt t="27603" x="4314825" y="1943100"/>
          <p14:tracePt t="27613" x="4376738" y="1895475"/>
          <p14:tracePt t="27643" x="4391025" y="1890713"/>
          <p14:tracePt t="27653" x="4491038" y="1881188"/>
          <p14:tracePt t="27663" x="4505325" y="1881188"/>
          <p14:tracePt t="27680" x="4524375" y="1881188"/>
          <p14:tracePt t="27697" x="4681538" y="1862138"/>
          <p14:tracePt t="27925" x="6153150" y="1700213"/>
          <p14:tracePt t="27947" x="7038975" y="2857500"/>
          <p14:tracePt t="27971" x="7134225" y="2943225"/>
          <p14:tracePt t="28217" x="7124700" y="2928938"/>
          <p14:tracePt t="28299" x="5872163" y="2343150"/>
          <p14:tracePt t="28317" x="5829300" y="2328863"/>
          <p14:tracePt t="28347" x="5776913" y="2309813"/>
          <p14:tracePt t="28355" x="5748338" y="2300288"/>
          <p14:tracePt t="28364" x="5738813" y="2295525"/>
          <p14:tracePt t="28380" x="5729288" y="2295525"/>
          <p14:tracePt t="28381" x="5715000" y="2295525"/>
          <p14:tracePt t="28397" x="5657850" y="2286000"/>
          <p14:tracePt t="28413" x="5572125" y="2262188"/>
          <p14:tracePt t="28414" x="5529263" y="2243138"/>
          <p14:tracePt t="28430" x="5476875" y="2224088"/>
          <p14:tracePt t="28447" x="5286375" y="2143125"/>
          <p14:tracePt t="28464" x="5067300" y="2057400"/>
          <p14:tracePt t="28480" x="4943475" y="2009775"/>
          <p14:tracePt t="28497" x="4910138" y="1985963"/>
          <p14:tracePt t="28514" x="4900613" y="1981200"/>
          <p14:tracePt t="28530" x="4900613" y="1971675"/>
          <p14:tracePt t="28547" x="4895850" y="1962150"/>
          <p14:tracePt t="28687" x="4900613" y="1962150"/>
          <p14:tracePt t="28697" x="4919663" y="1962150"/>
          <p14:tracePt t="28705" x="4933950" y="1966913"/>
          <p14:tracePt t="28763" x="5224463" y="2447925"/>
          <p14:tracePt t="28769" x="5267325" y="2719388"/>
          <p14:tracePt t="28780" x="5276850" y="2800350"/>
          <p14:tracePt t="28797" x="5286375" y="2876550"/>
          <p14:tracePt t="28814" x="5310188" y="3286125"/>
          <p14:tracePt t="28830" x="5310188" y="3614738"/>
          <p14:tracePt t="28847" x="5295900" y="3781425"/>
          <p14:tracePt t="28864" x="5276850" y="3948113"/>
          <p14:tracePt t="28880" x="5257800" y="4167188"/>
          <p14:tracePt t="28897" x="5257800" y="4367213"/>
          <p14:tracePt t="28914" x="5248275" y="4524375"/>
          <p14:tracePt t="28930" x="5248275" y="4676775"/>
          <p14:tracePt t="28947" x="5238750" y="4814888"/>
          <p14:tracePt t="28964" x="5219700" y="5048250"/>
          <p14:tracePt t="28980" x="5205413" y="5238750"/>
          <p14:tracePt t="28997" x="5186363" y="5429250"/>
          <p14:tracePt t="29014" x="5176838" y="5619750"/>
          <p14:tracePt t="29015" x="5167313" y="5676900"/>
          <p14:tracePt t="29031" x="5167313" y="5715000"/>
          <p14:tracePt t="29047" x="5167313" y="5734050"/>
          <p14:tracePt t="29064" x="5167313" y="5748338"/>
          <p14:tracePt t="29080" x="5167313" y="5762625"/>
          <p14:tracePt t="29097" x="5162550" y="5762625"/>
          <p14:tracePt t="29267" x="5157788" y="5762625"/>
          <p14:tracePt t="29393" x="5162550" y="5762625"/>
          <p14:tracePt t="29401" x="5181600" y="5748338"/>
          <p14:tracePt t="29411" x="5243513" y="5700713"/>
          <p14:tracePt t="29419" x="5324475" y="5629275"/>
          <p14:tracePt t="29431" x="5434013" y="5538788"/>
          <p14:tracePt t="29447" x="5872163" y="5148263"/>
          <p14:tracePt t="29464" x="6138863" y="4895850"/>
          <p14:tracePt t="29481" x="6257925" y="4767263"/>
          <p14:tracePt t="29497" x="6391275" y="4567238"/>
          <p14:tracePt t="29514" x="6443663" y="4471988"/>
          <p14:tracePt t="29531" x="6700838" y="3786188"/>
          <p14:tracePt t="29547" x="6777038" y="3524250"/>
          <p14:tracePt t="29653" x="7062788" y="619125"/>
          <p14:tracePt t="29821" x="7048500" y="0"/>
          <p14:tracePt t="29875" x="7048500" y="1047750"/>
          <p14:tracePt t="29905" x="7000875" y="3690938"/>
          <p14:tracePt t="29911" x="6991350" y="3857625"/>
          <p14:tracePt t="29921" x="6991350" y="3995738"/>
          <p14:tracePt t="29931" x="6977063" y="4133850"/>
          <p14:tracePt t="29947" x="6977063" y="4286250"/>
          <p14:tracePt t="29964" x="6934200" y="4710113"/>
          <p14:tracePt t="29981" x="6924675" y="4891088"/>
          <p14:tracePt t="29997" x="6915150" y="5005388"/>
          <p14:tracePt t="30014" x="6905625" y="5138738"/>
          <p14:tracePt t="30031" x="6886575" y="5219700"/>
          <p14:tracePt t="30048" x="6858000" y="5338763"/>
          <p14:tracePt t="30064" x="6834188" y="5524500"/>
          <p14:tracePt t="30081" x="6805613" y="5624513"/>
          <p14:tracePt t="30097" x="6805613" y="5629275"/>
          <p14:tracePt t="30114" x="6800850" y="5629275"/>
          <p14:tracePt t="30145" x="6810375" y="5614988"/>
          <p14:tracePt t="30157" x="6824663" y="5567363"/>
          <p14:tracePt t="30164" x="6824663" y="5553075"/>
          <p14:tracePt t="30181" x="6867525" y="5448300"/>
          <p14:tracePt t="30198" x="6919913" y="5300663"/>
          <p14:tracePt t="30214" x="6996113" y="5019675"/>
          <p14:tracePt t="30231" x="7224713" y="4433888"/>
          <p14:tracePt t="30248" x="7358063" y="4062413"/>
          <p14:tracePt t="30264" x="7448550" y="3805238"/>
          <p14:tracePt t="30281" x="7477125" y="3700463"/>
          <p14:tracePt t="30298" x="7510463" y="3571875"/>
          <p14:tracePt t="30314" x="7510463" y="3481388"/>
          <p14:tracePt t="30331" x="7529513" y="3167063"/>
          <p14:tracePt t="30348" x="7529513" y="3162300"/>
          <p14:tracePt t="30509" x="7529513" y="3195638"/>
          <p14:tracePt t="30513" x="7529513" y="3333750"/>
          <p14:tracePt t="30519" x="7524750" y="3414713"/>
          <p14:tracePt t="30549" x="7515225" y="3490913"/>
          <p14:tracePt t="30553" x="7467600" y="4105275"/>
          <p14:tracePt t="30564" x="7443788" y="4219575"/>
          <p14:tracePt t="30581" x="7424738" y="4424363"/>
          <p14:tracePt t="30598" x="7424738" y="4514850"/>
          <p14:tracePt t="30598" x="7424738" y="4567238"/>
          <p14:tracePt t="30614" x="7424738" y="4629150"/>
          <p14:tracePt t="30631" x="7424738" y="4786313"/>
          <p14:tracePt t="30648" x="7424738" y="4900613"/>
          <p14:tracePt t="30664" x="7415213" y="4962525"/>
          <p14:tracePt t="30681" x="7415213" y="4986338"/>
          <p14:tracePt t="30698" x="7410450" y="4991100"/>
          <p14:tracePt t="30793" x="7410450" y="4948238"/>
          <p14:tracePt t="30803" x="7439025" y="4819650"/>
          <p14:tracePt t="30809" x="7462838" y="4676775"/>
          <p14:tracePt t="30819" x="7491413" y="4548188"/>
          <p14:tracePt t="30831" x="7524750" y="4433888"/>
          <p14:tracePt t="30848" x="7558088" y="4319588"/>
          <p14:tracePt t="30865" x="7600950" y="4186238"/>
          <p14:tracePt t="30887" x="7881938" y="3233738"/>
          <p14:tracePt t="31221" x="8239125" y="2005013"/>
          <p14:tracePt t="31237" x="8758238" y="6743700"/>
          <p14:tracePt t="31243" x="8767763" y="6853238"/>
          <p14:tracePt t="31295" x="8777288" y="6853238"/>
          <p14:tracePt t="31549" x="8767763" y="6853238"/>
          <p14:tracePt t="31555" x="8763000" y="6853238"/>
          <p14:tracePt t="31571" x="8758238" y="6853238"/>
          <p14:tracePt t="31591" x="8748713" y="6853238"/>
          <p14:tracePt t="31605" x="8743950" y="6853238"/>
          <p14:tracePt t="31671" x="8734425" y="6853238"/>
          <p14:tracePt t="31711" x="8724900" y="6853238"/>
          <p14:tracePt t="31731" x="8720138" y="6853238"/>
          <p14:tracePt t="31751" x="8705850" y="6853238"/>
          <p14:tracePt t="31757" x="8701088" y="6853238"/>
          <p14:tracePt t="31767" x="8686800" y="6853238"/>
          <p14:tracePt t="31782" x="8662988" y="6853238"/>
          <p14:tracePt t="31798" x="8629650" y="6853238"/>
          <p14:tracePt t="31815" x="8591550" y="6853238"/>
          <p14:tracePt t="31832" x="8586788" y="6853238"/>
          <p14:tracePt t="31848" x="8572500" y="6853238"/>
          <p14:tracePt t="31865" x="8548688" y="6853238"/>
          <p14:tracePt t="31882" x="8529638" y="6853238"/>
          <p14:tracePt t="31883" x="8505825" y="6853238"/>
          <p14:tracePt t="31898" x="8472488" y="6853238"/>
          <p14:tracePt t="31915" x="8453438" y="6853238"/>
          <p14:tracePt t="32093" x="8448675" y="6853238"/>
          <p14:tracePt t="32109" x="8443913" y="6853238"/>
          <p14:tracePt t="32119" x="8439150" y="6853238"/>
          <p14:tracePt t="32129" x="8434388" y="6853238"/>
          <p14:tracePt t="32133" x="8420100" y="6853238"/>
          <p14:tracePt t="32148" x="8410575" y="6853238"/>
          <p14:tracePt t="32245" x="8424863" y="6838950"/>
          <p14:tracePt t="32255" x="8434388" y="6772275"/>
          <p14:tracePt t="32265" x="8443913" y="6691313"/>
          <p14:tracePt t="32271" x="8462963" y="6624638"/>
          <p14:tracePt t="32282" x="8467725" y="6586538"/>
          <p14:tracePt t="32298" x="8477250" y="6510338"/>
          <p14:tracePt t="32315" x="8486775" y="6443663"/>
          <p14:tracePt t="32332" x="8491538" y="6372225"/>
          <p14:tracePt t="32348" x="8491538" y="6343650"/>
          <p14:tracePt t="32365" x="8491538" y="6329363"/>
          <p14:tracePt t="32382" x="8491538" y="6324600"/>
          <p14:tracePt t="32437" x="8491538" y="6319838"/>
          <p14:tracePt t="32453" x="8491538" y="6315075"/>
          <p14:tracePt t="32463" x="8491538" y="6300788"/>
          <p14:tracePt t="32471" x="8491538" y="6296025"/>
          <p14:tracePt t="32482" x="8491538" y="6291263"/>
          <p14:tracePt t="32499" x="8491538" y="6286500"/>
          <p14:tracePt t="32515" x="8491538" y="6238875"/>
          <p14:tracePt t="32532" x="8477250" y="6157913"/>
          <p14:tracePt t="32548" x="8462963" y="6081713"/>
          <p14:tracePt t="32566" x="8453438" y="6038850"/>
          <p14:tracePt t="32582" x="8453438" y="6029325"/>
          <p14:tracePt t="32599" x="8448675" y="6005513"/>
          <p14:tracePt t="32615" x="8443913" y="5991225"/>
          <p14:tracePt t="32632" x="8439150" y="5967413"/>
          <p14:tracePt t="32649" x="8439150" y="5962650"/>
          <p14:tracePt t="32993" x="8439150" y="5957888"/>
          <p14:tracePt t="32997" x="8434388" y="5943600"/>
          <p14:tracePt t="33007" x="8424863" y="5929313"/>
          <p14:tracePt t="33015" x="8424863" y="5924550"/>
          <p14:tracePt t="33032" x="8424863" y="5905500"/>
          <p14:tracePt t="33033" x="8420100" y="5895975"/>
          <p14:tracePt t="33049" x="8415338" y="5891213"/>
          <p14:tracePt t="33093" x="8415338" y="5881688"/>
          <p14:tracePt t="33391" x="8415338" y="5886450"/>
          <p14:tracePt t="33427" x="0" y="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>
                <a:latin typeface="Calibri" panose="020F0502020204030204" pitchFamily="34" charset="0"/>
                <a:cs typeface="Calibri" panose="020F0502020204030204" pitchFamily="34" charset="0"/>
              </a:rPr>
              <a:pPr>
                <a:defRPr/>
              </a:pPr>
              <a:t>14</a:t>
            </a:fld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10952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Outline</a:t>
            </a:r>
          </a:p>
        </p:txBody>
      </p:sp>
      <p:sp>
        <p:nvSpPr>
          <p:cNvPr id="6" name="Content Placeholder 11"/>
          <p:cNvSpPr>
            <a:spLocks noGrp="1"/>
          </p:cNvSpPr>
          <p:nvPr>
            <p:ph sz="quarter" idx="1"/>
          </p:nvPr>
        </p:nvSpPr>
        <p:spPr>
          <a:xfrm>
            <a:off x="284737" y="1022164"/>
            <a:ext cx="8654547" cy="4647115"/>
          </a:xfrm>
          <a:noFill/>
          <a:ln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>
            <a:normAutofit/>
          </a:bodyPr>
          <a:lstStyle>
            <a:lvl1pPr marL="231775" indent="-2317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indent="0">
              <a:buNone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금속 유기 </a:t>
            </a:r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골격체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(Metal-Organic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Framework)</a:t>
            </a:r>
          </a:p>
          <a:p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MOF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의 두 가지 </a:t>
            </a:r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표현자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Working capacity 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예측 모델 구현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671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sz="3000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Working capacity</a:t>
            </a:r>
            <a:r>
              <a:rPr lang="ko-KR" altLang="en-US" sz="3000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란</a:t>
            </a:r>
            <a:r>
              <a:rPr lang="en-US" altLang="ko-KR" sz="3000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? (Methane Uptake)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/>
              <a:pPr>
                <a:defRPr/>
              </a:pPr>
              <a:t>15</a:t>
            </a:fld>
            <a:endParaRPr lang="en-US" altLang="ko-KR" dirty="0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"/>
          </p:nvPr>
        </p:nvSpPr>
        <p:spPr>
          <a:xfrm>
            <a:off x="159488" y="1132369"/>
            <a:ext cx="8567546" cy="398719"/>
          </a:xfrm>
        </p:spPr>
        <p:txBody>
          <a:bodyPr/>
          <a:lstStyle/>
          <a:p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모델을 통해 예측하고자 하는 것은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Methane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의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working capacity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FE01DDB-0001-4D42-9FD3-C9CF86EC4E2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8" y="2519762"/>
            <a:ext cx="4895850" cy="27463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ABD0ED0-133B-4D81-A31E-0BC07E28B263}"/>
              </a:ext>
            </a:extLst>
          </p:cNvPr>
          <p:cNvSpPr/>
          <p:nvPr/>
        </p:nvSpPr>
        <p:spPr>
          <a:xfrm>
            <a:off x="4572000" y="6457890"/>
            <a:ext cx="49670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ko-KR" sz="1000" i="1" dirty="0">
                <a:ea typeface="맑은 고딕" panose="020B0503020000020004" pitchFamily="50" charset="-127"/>
                <a:cs typeface="Arial" panose="020B0604020202020204" pitchFamily="34" charset="0"/>
              </a:rPr>
              <a:t>David. U., Eva. D., Salvador O. (2021) Metal-Organic Frameworks as methane adsorbents: From storage to diluted coal mining streams concentration</a:t>
            </a:r>
            <a:endParaRPr lang="ko-KR" altLang="ko-KR" sz="1000" i="1" dirty="0"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27F447-1A00-4FE2-8F57-D0A1EE782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6623" y="2825241"/>
            <a:ext cx="3911779" cy="213541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EF7267A-5FD9-47B4-A4F4-75FE0336B501}"/>
              </a:ext>
            </a:extLst>
          </p:cNvPr>
          <p:cNvSpPr/>
          <p:nvPr/>
        </p:nvSpPr>
        <p:spPr>
          <a:xfrm>
            <a:off x="5083470" y="2741560"/>
            <a:ext cx="3944081" cy="2302777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9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456"/>
    </mc:Choice>
    <mc:Fallback xmlns="">
      <p:transition spd="slow" advTm="49456"/>
    </mc:Fallback>
  </mc:AlternateContent>
  <p:extLst mod="1">
    <p:ext uri="{3A86A75C-4F4B-4683-9AE1-C65F6400EC91}">
      <p14:laserTraceLst xmlns:p14="http://schemas.microsoft.com/office/powerpoint/2010/main">
        <p14:tracePtLst>
          <p14:tracePt t="5807" x="5634038" y="4600575"/>
          <p14:tracePt t="5912" x="5634038" y="4595813"/>
          <p14:tracePt t="5924" x="5634038" y="4586288"/>
          <p14:tracePt t="5944" x="5634038" y="4572000"/>
          <p14:tracePt t="5954" x="5634038" y="4543425"/>
          <p14:tracePt t="5965" x="5634038" y="4495800"/>
          <p14:tracePt t="5981" x="5634038" y="4357688"/>
          <p14:tracePt t="5998" x="5634038" y="4167188"/>
          <p14:tracePt t="6015" x="5634038" y="3714750"/>
          <p14:tracePt t="6031" x="5624513" y="3638550"/>
          <p14:tracePt t="6048" x="5624513" y="3495675"/>
          <p14:tracePt t="6065" x="5624513" y="3290888"/>
          <p14:tracePt t="6081" x="5624513" y="3200400"/>
          <p14:tracePt t="6099" x="5624513" y="3124200"/>
          <p14:tracePt t="6115" x="5614988" y="3019425"/>
          <p14:tracePt t="6131" x="5614988" y="2928938"/>
          <p14:tracePt t="6148" x="5605463" y="2857500"/>
          <p14:tracePt t="6165" x="5605463" y="2824163"/>
          <p14:tracePt t="6181" x="5600700" y="2819400"/>
          <p14:tracePt t="6385" x="5600700" y="2833688"/>
          <p14:tracePt t="6394" x="5600700" y="2862263"/>
          <p14:tracePt t="6399" x="5600700" y="2900363"/>
          <p14:tracePt t="6415" x="5614988" y="3067050"/>
          <p14:tracePt t="6431" x="5634038" y="3171825"/>
          <p14:tracePt t="6448" x="5695950" y="3552825"/>
          <p14:tracePt t="6465" x="5729288" y="3862388"/>
          <p14:tracePt t="6482" x="5738813" y="3976688"/>
          <p14:tracePt t="6498" x="5748338" y="4119563"/>
          <p14:tracePt t="6515" x="5757863" y="4262438"/>
          <p14:tracePt t="6531" x="5767388" y="4429125"/>
          <p14:tracePt t="6548" x="5776913" y="4662488"/>
          <p14:tracePt t="6565" x="5776913" y="4829175"/>
          <p14:tracePt t="6581" x="5776913" y="4995863"/>
          <p14:tracePt t="6598" x="5776913" y="5243513"/>
          <p14:tracePt t="6615" x="5772150" y="5548313"/>
          <p14:tracePt t="6632" x="5753100" y="5753100"/>
          <p14:tracePt t="6648" x="5753100" y="5838825"/>
          <p14:tracePt t="6665" x="5734050" y="6019800"/>
          <p14:tracePt t="6682" x="5734050" y="6062663"/>
          <p14:tracePt t="6698" x="5734050" y="6067425"/>
          <p14:tracePt t="6881" x="5734050" y="6062663"/>
          <p14:tracePt t="6886" x="5734050" y="6043613"/>
          <p14:tracePt t="6898" x="5734050" y="6015038"/>
          <p14:tracePt t="6915" x="5734050" y="5915025"/>
          <p14:tracePt t="6932" x="5734050" y="5710238"/>
          <p14:tracePt t="6935" x="5719763" y="5610225"/>
          <p14:tracePt t="6948" x="5710238" y="5529263"/>
          <p14:tracePt t="6965" x="5681663" y="5286375"/>
          <p14:tracePt t="6982" x="5672138" y="5210175"/>
          <p14:tracePt t="6999" x="5643563" y="4852988"/>
          <p14:tracePt t="7015" x="5610225" y="4595813"/>
          <p14:tracePt t="7032" x="5538788" y="4152900"/>
          <p14:tracePt t="7049" x="5529263" y="4029075"/>
          <p14:tracePt t="7065" x="5486400" y="3648075"/>
          <p14:tracePt t="7082" x="5443538" y="3390900"/>
          <p14:tracePt t="7099" x="5424488" y="3138488"/>
          <p14:tracePt t="7115" x="5391150" y="2943225"/>
          <p14:tracePt t="7132" x="5381625" y="2790825"/>
          <p14:tracePt t="7148" x="5381625" y="2733675"/>
          <p14:tracePt t="7165" x="5376863" y="2681288"/>
          <p14:tracePt t="7182" x="5367338" y="2605088"/>
          <p14:tracePt t="7199" x="5367338" y="2581275"/>
          <p14:tracePt t="7202" x="5367338" y="2576513"/>
          <p14:tracePt t="7215" x="5367338" y="2571750"/>
          <p14:tracePt t="7265" x="5367338" y="2566988"/>
          <p14:tracePt t="7268" x="5367338" y="2557463"/>
          <p14:tracePt t="7282" x="5367338" y="2552700"/>
          <p14:tracePt t="7299" x="5367338" y="2547938"/>
          <p14:tracePt t="7530" x="5367338" y="2557463"/>
          <p14:tracePt t="7540" x="5367338" y="2586038"/>
          <p14:tracePt t="7545" x="5372100" y="2614613"/>
          <p14:tracePt t="7558" x="5372100" y="2652713"/>
          <p14:tracePt t="7565" x="5376863" y="2681288"/>
          <p14:tracePt t="7582" x="5414963" y="2838450"/>
          <p14:tracePt t="7599" x="5448300" y="2986088"/>
          <p14:tracePt t="7615" x="5476875" y="3114675"/>
          <p14:tracePt t="7632" x="5505450" y="3295650"/>
          <p14:tracePt t="7650" x="5534025" y="3452813"/>
          <p14:tracePt t="7651" x="5553075" y="3533775"/>
          <p14:tracePt t="7665" x="5562600" y="3609975"/>
          <p14:tracePt t="7682" x="5581650" y="3790950"/>
          <p14:tracePt t="7699" x="5600700" y="3924300"/>
          <p14:tracePt t="7715" x="5619750" y="4090988"/>
          <p14:tracePt t="7732" x="5643563" y="4281488"/>
          <p14:tracePt t="7735" x="5653088" y="4386263"/>
          <p14:tracePt t="7750" x="5662613" y="4500563"/>
          <p14:tracePt t="7765" x="5672138" y="4838700"/>
          <p14:tracePt t="7783" x="5691188" y="5095875"/>
          <p14:tracePt t="7799" x="5691188" y="5186363"/>
          <p14:tracePt t="7816" x="5691188" y="5286375"/>
          <p14:tracePt t="7832" x="5691188" y="5314950"/>
          <p14:tracePt t="7850" x="5691188" y="5405438"/>
          <p14:tracePt t="7855" x="5691188" y="5414963"/>
          <p14:tracePt t="7866" x="5691188" y="5429250"/>
          <p14:tracePt t="7882" x="5691188" y="5438775"/>
          <p14:tracePt t="7899" x="5691188" y="5462588"/>
          <p14:tracePt t="7915" x="5691188" y="5486400"/>
          <p14:tracePt t="7932" x="5691188" y="5514975"/>
          <p14:tracePt t="7949" x="5691188" y="5519738"/>
          <p14:tracePt t="8006" x="5691188" y="5524500"/>
          <p14:tracePt t="8010" x="5691188" y="5534025"/>
          <p14:tracePt t="8020" x="5686425" y="5538788"/>
          <p14:tracePt t="8032" x="5686425" y="5553075"/>
          <p14:tracePt t="9137" x="5681663" y="5553075"/>
          <p14:tracePt t="9147" x="5662613" y="5553075"/>
          <p14:tracePt t="9150" x="5614988" y="5567363"/>
          <p14:tracePt t="9166" x="5519738" y="5600700"/>
          <p14:tracePt t="9183" x="5186363" y="5681663"/>
          <p14:tracePt t="9199" x="4838700" y="5743575"/>
          <p14:tracePt t="9216" x="4129088" y="5776913"/>
          <p14:tracePt t="9233" x="3810000" y="5734050"/>
          <p14:tracePt t="9249" x="3671888" y="5724525"/>
          <p14:tracePt t="9252" x="3438525" y="5710238"/>
          <p14:tracePt t="9266" x="3271838" y="5691188"/>
          <p14:tracePt t="9283" x="3124200" y="5662613"/>
          <p14:tracePt t="9301" x="3028950" y="5634038"/>
          <p14:tracePt t="9316" x="2967038" y="5605463"/>
          <p14:tracePt t="9334" x="2914650" y="5572125"/>
          <p14:tracePt t="9349" x="2852738" y="5543550"/>
          <p14:tracePt t="9366" x="2738438" y="5476875"/>
          <p14:tracePt t="9383" x="2609850" y="5400675"/>
          <p14:tracePt t="9400" x="2457450" y="5276850"/>
          <p14:tracePt t="9403" x="2390775" y="5224463"/>
          <p14:tracePt t="9416" x="2305050" y="5162550"/>
          <p14:tracePt t="9433" x="2214563" y="5081588"/>
          <p14:tracePt t="9449" x="2190750" y="5048250"/>
          <p14:tracePt t="9466" x="2138363" y="4957763"/>
          <p14:tracePt t="9469" x="2124075" y="4929188"/>
          <p14:tracePt t="9483" x="2114550" y="4895850"/>
          <p14:tracePt t="9499" x="2100263" y="4843463"/>
          <p14:tracePt t="9517" x="2100263" y="4814888"/>
          <p14:tracePt t="9533" x="2100263" y="4662488"/>
          <p14:tracePt t="9549" x="2105025" y="4510088"/>
          <p14:tracePt t="9566" x="2157413" y="4291013"/>
          <p14:tracePt t="9583" x="2185988" y="4157663"/>
          <p14:tracePt t="9599" x="2214563" y="4062413"/>
          <p14:tracePt t="9617" x="2238375" y="3990975"/>
          <p14:tracePt t="9633" x="2295525" y="3867150"/>
          <p14:tracePt t="9649" x="2324100" y="3800475"/>
          <p14:tracePt t="9666" x="2352675" y="3757613"/>
          <p14:tracePt t="9683" x="2381250" y="3724275"/>
          <p14:tracePt t="9699" x="2395538" y="3714750"/>
          <p14:tracePt t="9716" x="2400300" y="3709988"/>
          <p14:tracePt t="9733" x="2405063" y="3709988"/>
          <p14:tracePt t="9749" x="2424113" y="3690938"/>
          <p14:tracePt t="9766" x="2500313" y="3619500"/>
          <p14:tracePt t="9783" x="2514600" y="3614738"/>
          <p14:tracePt t="9799" x="2519363" y="3614738"/>
          <p14:tracePt t="9872" x="2519363" y="3619500"/>
          <p14:tracePt t="9876" x="2519363" y="3671888"/>
          <p14:tracePt t="9888" x="2528888" y="3733800"/>
          <p14:tracePt t="9900" x="2538413" y="3800475"/>
          <p14:tracePt t="9916" x="2547938" y="3990975"/>
          <p14:tracePt t="9933" x="2600325" y="4391025"/>
          <p14:tracePt t="9950" x="2628900" y="4586288"/>
          <p14:tracePt t="9966" x="2662238" y="4886325"/>
          <p14:tracePt t="9968" x="2686050" y="5057775"/>
          <p14:tracePt t="9983" x="2724150" y="5443538"/>
          <p14:tracePt t="10000" x="2733675" y="5605463"/>
          <p14:tracePt t="10016" x="2733675" y="5681663"/>
          <p14:tracePt t="10033" x="2743200" y="5700713"/>
          <p14:tracePt t="10220" x="2743200" y="5686425"/>
          <p14:tracePt t="10230" x="2743200" y="5648325"/>
          <p14:tracePt t="10236" x="2743200" y="5610225"/>
          <p14:tracePt t="10250" x="2743200" y="5472113"/>
          <p14:tracePt t="10266" x="2743200" y="5419725"/>
          <p14:tracePt t="10283" x="2743200" y="5253038"/>
          <p14:tracePt t="10300" x="2714625" y="4948238"/>
          <p14:tracePt t="10316" x="2690813" y="4629150"/>
          <p14:tracePt t="10333" x="2681288" y="4462463"/>
          <p14:tracePt t="10350" x="2681288" y="4395788"/>
          <p14:tracePt t="10367" x="2671763" y="4229100"/>
          <p14:tracePt t="10383" x="2671763" y="4138613"/>
          <p14:tracePt t="10400" x="2671763" y="4033838"/>
          <p14:tracePt t="10417" x="2662238" y="3971925"/>
          <p14:tracePt t="10433" x="2662238" y="3957638"/>
          <p14:tracePt t="10569" x="2662238" y="3962400"/>
          <p14:tracePt t="10578" x="2662238" y="3995738"/>
          <p14:tracePt t="10584" x="2667000" y="4071938"/>
          <p14:tracePt t="10600" x="2676525" y="4162425"/>
          <p14:tracePt t="10617" x="2743200" y="4748213"/>
          <p14:tracePt t="10633" x="2752725" y="5048250"/>
          <p14:tracePt t="10650" x="2776538" y="5267325"/>
          <p14:tracePt t="10667" x="2776538" y="5443538"/>
          <p14:tracePt t="10683" x="2776538" y="5514975"/>
          <p14:tracePt t="10701" x="2771775" y="5538788"/>
          <p14:tracePt t="10703" x="2771775" y="5543550"/>
          <p14:tracePt t="11103" x="2795588" y="5514975"/>
          <p14:tracePt t="11112" x="2843213" y="5467350"/>
          <p14:tracePt t="11122" x="2909888" y="5405438"/>
          <p14:tracePt t="11133" x="2995613" y="5343525"/>
          <p14:tracePt t="11150" x="3238500" y="5200650"/>
          <p14:tracePt t="11167" x="4090988" y="4805363"/>
          <p14:tracePt t="11184" x="4414838" y="4676775"/>
          <p14:tracePt t="11200" x="4581525" y="4614863"/>
          <p14:tracePt t="11217" x="4919663" y="4476750"/>
          <p14:tracePt t="11233" x="5110163" y="4362450"/>
          <p14:tracePt t="11250" x="5248275" y="4262438"/>
          <p14:tracePt t="11267" x="5324475" y="4171950"/>
          <p14:tracePt t="11284" x="5386388" y="4090988"/>
          <p14:tracePt t="11301" x="5414963" y="4048125"/>
          <p14:tracePt t="11305" x="5419725" y="4043363"/>
          <p14:tracePt t="11320" x="5419725" y="4038600"/>
          <p14:tracePt t="11333" x="5424488" y="4038600"/>
          <p14:tracePt t="11350" x="5429250" y="4014788"/>
          <p14:tracePt t="11367" x="5438775" y="3995738"/>
          <p14:tracePt t="11384" x="5438775" y="3990975"/>
          <p14:tracePt t="11400" x="5438775" y="3986213"/>
          <p14:tracePt t="11417" x="5438775" y="3971925"/>
          <p14:tracePt t="11434" x="5443538" y="3957638"/>
          <p14:tracePt t="11450" x="5448300" y="3933825"/>
          <p14:tracePt t="11467" x="5448300" y="3924300"/>
          <p14:tracePt t="11484" x="5448300" y="3919538"/>
          <p14:tracePt t="11487" x="5448300" y="3910013"/>
          <p14:tracePt t="11500" x="5448300" y="3905250"/>
          <p14:tracePt t="11517" x="5448300" y="3876675"/>
          <p14:tracePt t="11542" x="5448300" y="3871913"/>
          <p14:tracePt t="11628" x="5448300" y="3867150"/>
          <p14:tracePt t="11632" x="5448300" y="3852863"/>
          <p14:tracePt t="11642" x="5448300" y="3848100"/>
          <p14:tracePt t="11650" x="5448300" y="3843338"/>
          <p14:tracePt t="11667" x="5448300" y="3833813"/>
          <p14:tracePt t="11684" x="5448300" y="3800475"/>
          <p14:tracePt t="11700" x="5457825" y="3700463"/>
          <p14:tracePt t="11717" x="5467350" y="3595688"/>
          <p14:tracePt t="11734" x="5486400" y="3452813"/>
          <p14:tracePt t="11750" x="5500688" y="3357563"/>
          <p14:tracePt t="11767" x="5510213" y="3200400"/>
          <p14:tracePt t="11784" x="5510213" y="3100388"/>
          <p14:tracePt t="11800" x="5510213" y="2971800"/>
          <p14:tracePt t="11817" x="5510213" y="2857500"/>
          <p14:tracePt t="11834" x="5510213" y="2828925"/>
          <p14:tracePt t="11850" x="5510213" y="2795588"/>
          <p14:tracePt t="11867" x="5510213" y="2781300"/>
          <p14:tracePt t="11884" x="5510213" y="2767013"/>
          <p14:tracePt t="11900" x="5510213" y="2747963"/>
          <p14:tracePt t="11917" x="5510213" y="2743200"/>
          <p14:tracePt t="11934" x="5510213" y="2738438"/>
          <p14:tracePt t="12072" x="5510213" y="2762250"/>
          <p14:tracePt t="12076" x="5510213" y="2824163"/>
          <p14:tracePt t="12086" x="5510213" y="2909888"/>
          <p14:tracePt t="12100" x="5510213" y="3014663"/>
          <p14:tracePt t="12117" x="5510213" y="3481388"/>
          <p14:tracePt t="12134" x="5510213" y="3671888"/>
          <p14:tracePt t="12150" x="5510213" y="3700463"/>
          <p14:tracePt t="12152" x="5510213" y="3729038"/>
          <p14:tracePt t="12167" x="5510213" y="3733800"/>
          <p14:tracePt t="12354" x="5510213" y="3709988"/>
          <p14:tracePt t="12364" x="5500688" y="3652838"/>
          <p14:tracePt t="12367" x="5500688" y="3605213"/>
          <p14:tracePt t="12384" x="5491163" y="3562350"/>
          <p14:tracePt t="12401" x="5491163" y="3495675"/>
          <p14:tracePt t="12417" x="5486400" y="3438525"/>
          <p14:tracePt t="12419" x="5486400" y="3386138"/>
          <p14:tracePt t="12434" x="5476875" y="3267075"/>
          <p14:tracePt t="12450" x="5462588" y="3062288"/>
          <p14:tracePt t="12468" x="5462588" y="3000375"/>
          <p14:tracePt t="12469" x="5457825" y="2933700"/>
          <p14:tracePt t="12484" x="5457825" y="2867025"/>
          <p14:tracePt t="12501" x="5457825" y="2819400"/>
          <p14:tracePt t="12517" x="5457825" y="2805113"/>
          <p14:tracePt t="12772" x="5457825" y="2809875"/>
          <p14:tracePt t="12778" x="5457825" y="2824163"/>
          <p14:tracePt t="12788" x="5457825" y="2852738"/>
          <p14:tracePt t="12801" x="5462588" y="2933700"/>
          <p14:tracePt t="12818" x="5462588" y="3052763"/>
          <p14:tracePt t="12834" x="5462588" y="3128963"/>
          <p14:tracePt t="12851" x="5462588" y="3357563"/>
          <p14:tracePt t="12867" x="5462588" y="3433763"/>
          <p14:tracePt t="12894" x="5462588" y="3443288"/>
          <p14:tracePt t="13150" x="0" y="0"/>
        </p14:tracePtLst>
        <p14:tracePtLst>
          <p14:tracePt t="19546" x="5462588" y="3443288"/>
          <p14:tracePt t="19814" x="5491163" y="3443288"/>
          <p14:tracePt t="19818" x="5529263" y="3438525"/>
          <p14:tracePt t="19828" x="5591175" y="3438525"/>
          <p14:tracePt t="19837" x="5657850" y="3438525"/>
          <p14:tracePt t="19854" x="5795963" y="3438525"/>
          <p14:tracePt t="19870" x="5905500" y="3438525"/>
          <p14:tracePt t="19887" x="5910263" y="3438525"/>
          <p14:tracePt t="19939" x="5915025" y="3433763"/>
          <p14:tracePt t="19950" x="5943600" y="3409950"/>
          <p14:tracePt t="19960" x="5962650" y="3390900"/>
          <p14:tracePt t="19970" x="6000750" y="3357563"/>
          <p14:tracePt t="19987" x="6096000" y="3252788"/>
          <p14:tracePt t="20004" x="6300788" y="2990850"/>
          <p14:tracePt t="20020" x="6405563" y="2814638"/>
          <p14:tracePt t="20037" x="6434138" y="2747963"/>
          <p14:tracePt t="20054" x="6443663" y="2590800"/>
          <p14:tracePt t="20070" x="6443663" y="2457450"/>
          <p14:tracePt t="20087" x="6410325" y="2405063"/>
          <p14:tracePt t="20104" x="6391275" y="2386013"/>
          <p14:tracePt t="20120" x="6386513" y="2386013"/>
          <p14:tracePt t="20137" x="6357938" y="2376488"/>
          <p14:tracePt t="20154" x="6338888" y="2366963"/>
          <p14:tracePt t="20170" x="6329363" y="2366963"/>
          <p14:tracePt t="20172" x="6315075" y="2366963"/>
          <p14:tracePt t="20187" x="6281738" y="2366963"/>
          <p14:tracePt t="20204" x="6257925" y="2366963"/>
          <p14:tracePt t="20220" x="6224588" y="2366963"/>
          <p14:tracePt t="20237" x="6191250" y="2366963"/>
          <p14:tracePt t="20254" x="6167438" y="2366963"/>
          <p14:tracePt t="20271" x="6134100" y="2381250"/>
          <p14:tracePt t="20287" x="6124575" y="2386013"/>
          <p14:tracePt t="20304" x="6091238" y="2405063"/>
          <p14:tracePt t="20320" x="6029325" y="2438400"/>
          <p14:tracePt t="20337" x="5934075" y="2495550"/>
          <p14:tracePt t="20354" x="5881688" y="2524125"/>
          <p14:tracePt t="20370" x="5848350" y="2547938"/>
          <p14:tracePt t="20388" x="5795963" y="2576513"/>
          <p14:tracePt t="20404" x="5743575" y="2600325"/>
          <p14:tracePt t="20421" x="5676900" y="2628900"/>
          <p14:tracePt t="20437" x="5653088" y="2643188"/>
          <p14:tracePt t="20454" x="5624513" y="2662238"/>
          <p14:tracePt t="20471" x="5600700" y="2690813"/>
          <p14:tracePt t="20488" x="5586413" y="2714625"/>
          <p14:tracePt t="20504" x="5562600" y="2757488"/>
          <p14:tracePt t="20521" x="5557838" y="2790825"/>
          <p14:tracePt t="20538" x="5557838" y="2852738"/>
          <p14:tracePt t="20554" x="5557838" y="2900363"/>
          <p14:tracePt t="20570" x="5557838" y="2976563"/>
          <p14:tracePt t="20587" x="5591175" y="3148013"/>
          <p14:tracePt t="20604" x="5629275" y="3205163"/>
          <p14:tracePt t="20621" x="5691188" y="3295650"/>
          <p14:tracePt t="20621" x="5715000" y="3328988"/>
          <p14:tracePt t="20637" x="5757863" y="3390900"/>
          <p14:tracePt t="20654" x="5800725" y="3448050"/>
          <p14:tracePt t="20670" x="5881688" y="3509963"/>
          <p14:tracePt t="20687" x="5924550" y="3543300"/>
          <p14:tracePt t="20704" x="5957888" y="3562350"/>
          <p14:tracePt t="20721" x="6010275" y="3586163"/>
          <p14:tracePt t="20737" x="6072188" y="3619500"/>
          <p14:tracePt t="20754" x="6148388" y="3643313"/>
          <p14:tracePt t="20770" x="6229350" y="3657600"/>
          <p14:tracePt t="20787" x="6315075" y="3667125"/>
          <p14:tracePt t="20804" x="6334125" y="3667125"/>
          <p14:tracePt t="20821" x="6357938" y="3667125"/>
          <p14:tracePt t="20837" x="6367463" y="3667125"/>
          <p14:tracePt t="20985" x="0" y="0"/>
        </p14:tracePtLst>
        <p14:tracePtLst>
          <p14:tracePt t="24628" x="6572250" y="3786188"/>
          <p14:tracePt t="24681" x="6577013" y="3790950"/>
          <p14:tracePt t="24687" x="6596063" y="3810000"/>
          <p14:tracePt t="24698" x="6643688" y="3838575"/>
          <p14:tracePt t="24705" x="6677025" y="3862388"/>
          <p14:tracePt t="24722" x="6696075" y="3876675"/>
          <p14:tracePt t="24739" x="6734175" y="3900488"/>
          <p14:tracePt t="24756" x="6796088" y="3924300"/>
          <p14:tracePt t="24772" x="6877050" y="3938588"/>
          <p14:tracePt t="24789" x="7010400" y="3957638"/>
          <p14:tracePt t="24806" x="7148513" y="3957638"/>
          <p14:tracePt t="24822" x="7353300" y="3957638"/>
          <p14:tracePt t="24825" x="7467600" y="3957638"/>
          <p14:tracePt t="24839" x="7624763" y="3952875"/>
          <p14:tracePt t="24856" x="7781925" y="3924300"/>
          <p14:tracePt t="24873" x="7939088" y="3862388"/>
          <p14:tracePt t="24889" x="8186738" y="3719513"/>
          <p14:tracePt t="24906" x="8239125" y="3671888"/>
          <p14:tracePt t="24922" x="8253413" y="3638550"/>
          <p14:tracePt t="24939" x="8272463" y="3533775"/>
          <p14:tracePt t="24956" x="8272463" y="3452813"/>
          <p14:tracePt t="24972" x="8272463" y="3386138"/>
          <p14:tracePt t="24989" x="8253413" y="3324225"/>
          <p14:tracePt t="25006" x="8153400" y="3195638"/>
          <p14:tracePt t="25022" x="7986713" y="3048000"/>
          <p14:tracePt t="25039" x="7758113" y="2919413"/>
          <p14:tracePt t="25056" x="7481888" y="2828925"/>
          <p14:tracePt t="25059" x="7391400" y="2809875"/>
          <p14:tracePt t="25072" x="7291388" y="2786063"/>
          <p14:tracePt t="25089" x="7048500" y="2757488"/>
          <p14:tracePt t="25106" x="6815138" y="2724150"/>
          <p14:tracePt t="25123" x="6548438" y="2747963"/>
          <p14:tracePt t="25139" x="6462713" y="2771775"/>
          <p14:tracePt t="25156" x="6434138" y="2781300"/>
          <p14:tracePt t="25158" x="6400800" y="2795588"/>
          <p14:tracePt t="25173" x="6381750" y="2824163"/>
          <p14:tracePt t="25189" x="6362700" y="2867025"/>
          <p14:tracePt t="25206" x="6329363" y="2928938"/>
          <p14:tracePt t="25222" x="6305550" y="3005138"/>
          <p14:tracePt t="25241" x="6291263" y="3038475"/>
          <p14:tracePt t="25256" x="6276975" y="3095625"/>
          <p14:tracePt t="25273" x="6267450" y="3157538"/>
          <p14:tracePt t="25289" x="6272213" y="3233738"/>
          <p14:tracePt t="25306" x="6291263" y="3267075"/>
          <p14:tracePt t="25322" x="6329363" y="3309938"/>
          <p14:tracePt t="25339" x="6376988" y="3376613"/>
          <p14:tracePt t="25356" x="6457950" y="3438525"/>
          <p14:tracePt t="25372" x="6534150" y="3500438"/>
          <p14:tracePt t="25389" x="6691313" y="3562350"/>
          <p14:tracePt t="25406" x="6838950" y="3609975"/>
          <p14:tracePt t="25422" x="7086600" y="3662363"/>
          <p14:tracePt t="25439" x="7348538" y="3662363"/>
          <p14:tracePt t="25441" x="7448550" y="3657600"/>
          <p14:tracePt t="25456" x="7743825" y="3576638"/>
          <p14:tracePt t="25473" x="7920038" y="3505200"/>
          <p14:tracePt t="25489" x="8001000" y="3467100"/>
          <p14:tracePt t="25506" x="8143875" y="3405188"/>
          <p14:tracePt t="25523" x="8162925" y="3386138"/>
          <p14:tracePt t="25539" x="8172450" y="3371850"/>
          <p14:tracePt t="25556" x="8172450" y="3362325"/>
          <p14:tracePt t="25572" x="8191500" y="3305175"/>
          <p14:tracePt t="25590" x="8191500" y="3267075"/>
          <p14:tracePt t="25606" x="8205788" y="3233738"/>
          <p14:tracePt t="25623" x="8205788" y="3190875"/>
          <p14:tracePt t="25639" x="8191500" y="3148013"/>
          <p14:tracePt t="25642" x="8177213" y="3133725"/>
          <p14:tracePt t="25656" x="8162925" y="3124200"/>
          <p14:tracePt t="25673" x="8105775" y="3067050"/>
          <p14:tracePt t="25689" x="8029575" y="3024188"/>
          <p14:tracePt t="25706" x="7905750" y="2957513"/>
          <p14:tracePt t="25723" x="7577138" y="2843213"/>
          <p14:tracePt t="25739" x="7458075" y="2833688"/>
          <p14:tracePt t="25756" x="7367588" y="2833688"/>
          <p14:tracePt t="25773" x="7339013" y="2833688"/>
          <p14:tracePt t="25789" x="7243763" y="2833688"/>
          <p14:tracePt t="25806" x="7186613" y="2833688"/>
          <p14:tracePt t="25822" x="7110413" y="2833688"/>
          <p14:tracePt t="25839" x="7086600" y="2838450"/>
          <p14:tracePt t="25856" x="7067550" y="2843213"/>
          <p14:tracePt t="25873" x="7058025" y="2843213"/>
          <p14:tracePt t="25889" x="7058025" y="2847975"/>
          <p14:tracePt t="26058" x="0" y="0"/>
        </p14:tracePtLst>
        <p14:tracePtLst>
          <p14:tracePt t="37522" x="7305675" y="1495425"/>
          <p14:tracePt t="37670" x="7310438" y="1495425"/>
          <p14:tracePt t="37682" x="7329488" y="1495425"/>
          <p14:tracePt t="37685" x="7348538" y="1495425"/>
          <p14:tracePt t="37694" x="7367588" y="1495425"/>
          <p14:tracePt t="37711" x="7458075" y="1514475"/>
          <p14:tracePt t="37728" x="7553325" y="1533525"/>
          <p14:tracePt t="37744" x="7624763" y="1538288"/>
          <p14:tracePt t="37761" x="7700963" y="1538288"/>
          <p14:tracePt t="37778" x="7748588" y="1538288"/>
          <p14:tracePt t="37794" x="7777163" y="1538288"/>
          <p14:tracePt t="37811" x="7781925" y="1538288"/>
          <p14:tracePt t="37966" x="7762875" y="1538288"/>
          <p14:tracePt t="37976" x="7724775" y="1538288"/>
          <p14:tracePt t="37982" x="7672388" y="1538288"/>
          <p14:tracePt t="37994" x="7605713" y="1538288"/>
          <p14:tracePt t="38011" x="7439025" y="1533525"/>
          <p14:tracePt t="38028" x="7224713" y="1524000"/>
          <p14:tracePt t="38044" x="6943725" y="1514475"/>
          <p14:tracePt t="38061" x="6100763" y="1481138"/>
          <p14:tracePt t="38078" x="5653088" y="1466850"/>
          <p14:tracePt t="38094" x="5414963" y="1452563"/>
          <p14:tracePt t="38111" x="4791075" y="1452563"/>
          <p14:tracePt t="38128" x="4057650" y="1462088"/>
          <p14:tracePt t="38145" x="3771900" y="1462088"/>
          <p14:tracePt t="38161" x="2967038" y="1476375"/>
          <p14:tracePt t="38178" x="2152650" y="1504950"/>
          <p14:tracePt t="38195" x="1538288" y="1552575"/>
          <p14:tracePt t="38211" x="1147763" y="1552575"/>
          <p14:tracePt t="38228" x="719138" y="1576388"/>
          <p14:tracePt t="38244" x="133350" y="1624013"/>
          <p14:tracePt t="38728" x="185738" y="1890713"/>
          <p14:tracePt t="38733" x="471488" y="1890713"/>
          <p14:tracePt t="38744" x="585788" y="1900238"/>
          <p14:tracePt t="38761" x="661988" y="1900238"/>
          <p14:tracePt t="38778" x="809625" y="1900238"/>
          <p14:tracePt t="38795" x="814388" y="1900238"/>
          <p14:tracePt t="39354" x="828675" y="1900238"/>
          <p14:tracePt t="39358" x="866775" y="1900238"/>
          <p14:tracePt t="39368" x="919163" y="1900238"/>
          <p14:tracePt t="39378" x="995363" y="1900238"/>
          <p14:tracePt t="39396" x="1209675" y="1900238"/>
          <p14:tracePt t="39397" x="1333500" y="1900238"/>
          <p14:tracePt t="39411" x="1476375" y="1909763"/>
          <p14:tracePt t="39430" x="1981200" y="1909763"/>
          <p14:tracePt t="39445" x="2162175" y="1924050"/>
          <p14:tracePt t="39462" x="2214563" y="1924050"/>
          <p14:tracePt t="40181" x="0" y="0"/>
        </p14:tracePtLst>
        <p14:tracePtLst>
          <p14:tracePt t="44885" x="5719763" y="5281613"/>
          <p14:tracePt t="45264" x="5719763" y="5276850"/>
          <p14:tracePt t="45274" x="5719763" y="5248275"/>
          <p14:tracePt t="45281" x="5710238" y="5200650"/>
          <p14:tracePt t="45297" x="5700713" y="5081588"/>
          <p14:tracePt t="45314" x="5681663" y="4914900"/>
          <p14:tracePt t="45330" x="5662613" y="4724400"/>
          <p14:tracePt t="45348" x="5643563" y="4505325"/>
          <p14:tracePt t="45364" x="5619750" y="4324350"/>
          <p14:tracePt t="45381" x="5610225" y="4148138"/>
          <p14:tracePt t="45384" x="5600700" y="4081463"/>
          <p14:tracePt t="45397" x="5595938" y="4029075"/>
          <p14:tracePt t="45414" x="5586413" y="3895725"/>
          <p14:tracePt t="45431" x="5562600" y="3719513"/>
          <p14:tracePt t="45448" x="5543550" y="3562350"/>
          <p14:tracePt t="45451" x="5534025" y="3495675"/>
          <p14:tracePt t="45464" x="5534025" y="3405188"/>
          <p14:tracePt t="45481" x="5534025" y="3338513"/>
          <p14:tracePt t="45497" x="5534025" y="3319463"/>
          <p14:tracePt t="45514" x="5534025" y="3252788"/>
          <p14:tracePt t="45517" x="5534025" y="3209925"/>
          <p14:tracePt t="45530" x="5529263" y="3152775"/>
          <p14:tracePt t="45547" x="5529263" y="3124200"/>
          <p14:tracePt t="45550" x="5529263" y="3095625"/>
          <p14:tracePt t="45564" x="5529263" y="3076575"/>
          <p14:tracePt t="45581" x="5529263" y="3000375"/>
          <p14:tracePt t="45597" x="5529263" y="2909888"/>
          <p14:tracePt t="45614" x="5529263" y="2852738"/>
          <p14:tracePt t="45631" x="5529263" y="2828925"/>
          <p14:tracePt t="45648" x="5529263" y="2814638"/>
          <p14:tracePt t="45664" x="5524500" y="2809875"/>
          <p14:tracePt t="45681" x="5524500" y="2767013"/>
          <p14:tracePt t="45697" x="5524500" y="2747963"/>
          <p14:tracePt t="45714" x="5524500" y="2738438"/>
          <p14:tracePt t="45731" x="5524500" y="2719388"/>
          <p14:tracePt t="45747" x="5524500" y="2705100"/>
          <p14:tracePt t="45765" x="5524500" y="2628900"/>
          <p14:tracePt t="45781" x="5529263" y="2566988"/>
          <p14:tracePt t="45797" x="5529263" y="2543175"/>
          <p14:tracePt t="45814" x="5529263" y="2533650"/>
          <p14:tracePt t="45848" x="5534025" y="2533650"/>
          <p14:tracePt t="46051" x="5534025" y="2538413"/>
          <p14:tracePt t="46060" x="5534025" y="2566988"/>
          <p14:tracePt t="46070" x="5543550" y="2605088"/>
          <p14:tracePt t="46081" x="5543550" y="2657475"/>
          <p14:tracePt t="46098" x="5562600" y="2790825"/>
          <p14:tracePt t="46101" x="5581650" y="2867025"/>
          <p14:tracePt t="46116" x="5600700" y="3038475"/>
          <p14:tracePt t="46131" x="5629275" y="3309938"/>
          <p14:tracePt t="46148" x="5648325" y="3524250"/>
          <p14:tracePt t="46164" x="5662613" y="3743325"/>
          <p14:tracePt t="46166" x="5662613" y="3857625"/>
          <p14:tracePt t="46181" x="5672138" y="4071938"/>
          <p14:tracePt t="46198" x="5695950" y="4443413"/>
          <p14:tracePt t="46214" x="5705475" y="4533900"/>
          <p14:tracePt t="46231" x="5724525" y="4752975"/>
          <p14:tracePt t="46248" x="5724525" y="4857750"/>
          <p14:tracePt t="46264" x="5729288" y="4924425"/>
          <p14:tracePt t="46281" x="5729288" y="4957763"/>
          <p14:tracePt t="46298" x="5729288" y="4972050"/>
          <p14:tracePt t="46661" x="5729288" y="4933950"/>
          <p14:tracePt t="46666" x="5719763" y="4881563"/>
          <p14:tracePt t="46676" x="5719763" y="4805363"/>
          <p14:tracePt t="46681" x="5719763" y="4719638"/>
          <p14:tracePt t="46698" x="5710238" y="4605338"/>
          <p14:tracePt t="46714" x="5695950" y="4305300"/>
          <p14:tracePt t="46731" x="5695950" y="3900488"/>
          <p14:tracePt t="46748" x="5695950" y="3609975"/>
          <p14:tracePt t="46764" x="5686425" y="3390900"/>
          <p14:tracePt t="46781" x="5686425" y="3152775"/>
          <p14:tracePt t="46798" x="5686425" y="2914650"/>
          <p14:tracePt t="46814" x="5686425" y="2633663"/>
          <p14:tracePt t="46831" x="5686425" y="2514600"/>
          <p14:tracePt t="46833" x="5686425" y="2476500"/>
          <p14:tracePt t="46848" x="5686425" y="2447925"/>
          <p14:tracePt t="46866" x="5686425" y="2400300"/>
          <p14:tracePt t="46881" x="5686425" y="2343150"/>
          <p14:tracePt t="46883" x="5686425" y="2305050"/>
          <p14:tracePt t="46898" x="5686425" y="2276475"/>
          <p14:tracePt t="46900" x="5686425" y="2262188"/>
          <p14:tracePt t="46914" x="5686425" y="2243138"/>
          <p14:tracePt t="47036" x="5686425" y="2262188"/>
          <p14:tracePt t="47040" x="5686425" y="2290763"/>
          <p14:tracePt t="47050" x="5686425" y="2309813"/>
          <p14:tracePt t="47065" x="5691188" y="2352675"/>
          <p14:tracePt t="47081" x="5695950" y="2419350"/>
          <p14:tracePt t="47098" x="5710238" y="2576513"/>
          <p14:tracePt t="47115" x="5738813" y="2814638"/>
          <p14:tracePt t="47131" x="5776913" y="3271838"/>
          <p14:tracePt t="47148" x="5800725" y="3514725"/>
          <p14:tracePt t="47165" x="5810250" y="3719513"/>
          <p14:tracePt t="47181" x="5819775" y="3976688"/>
          <p14:tracePt t="47198" x="5819775" y="4181475"/>
          <p14:tracePt t="47215" x="5819775" y="4395788"/>
          <p14:tracePt t="47231" x="5819775" y="4586288"/>
          <p14:tracePt t="47233" x="5819775" y="4648200"/>
          <p14:tracePt t="47248" x="5819775" y="4700588"/>
          <p14:tracePt t="47265" x="5819775" y="4767263"/>
          <p14:tracePt t="47281" x="5819775" y="4800600"/>
          <p14:tracePt t="47298" x="5819775" y="4862513"/>
          <p14:tracePt t="47315" x="5829300" y="4910138"/>
          <p14:tracePt t="47331" x="5829300" y="4929188"/>
          <p14:tracePt t="47334" x="5829300" y="4943475"/>
          <p14:tracePt t="47348" x="5829300" y="4948238"/>
          <p14:tracePt t="47908" x="0" y="0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sz="3000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Working capacity </a:t>
            </a:r>
            <a:r>
              <a:rPr lang="ko-KR" altLang="en-US" sz="3000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예측 모델 구현</a:t>
            </a:r>
            <a:endParaRPr lang="en-US" altLang="ko-KR" sz="3000" b="1" dirty="0">
              <a:solidFill>
                <a:schemeClr val="tx1"/>
              </a:solidFill>
              <a:latin typeface="Calibri" panose="020F0502020204030204" pitchFamily="34" charset="0"/>
              <a:ea typeface="Dotum" pitchFamily="34" charset="-127"/>
              <a:cs typeface="Calibri" panose="020F05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/>
              <a:pPr>
                <a:defRPr/>
              </a:pPr>
              <a:t>16</a:t>
            </a:fld>
            <a:endParaRPr lang="en-US" altLang="ko-KR" dirty="0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"/>
          </p:nvPr>
        </p:nvSpPr>
        <p:spPr>
          <a:xfrm>
            <a:off x="159488" y="1132369"/>
            <a:ext cx="8567546" cy="398719"/>
          </a:xfrm>
        </p:spPr>
        <p:txBody>
          <a:bodyPr/>
          <a:lstStyle/>
          <a:p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MOF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의 기하학적 특성을 이용한 표현자의 경우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"Zeo_gcmc.csv”</a:t>
            </a:r>
          </a:p>
          <a:p>
            <a:pPr lvl="1"/>
            <a:endParaRPr lang="en-US" altLang="ko-KR" sz="17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BA561D5-7280-48AF-8ADD-AED0148F4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372" y="2369547"/>
            <a:ext cx="6515818" cy="3052782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15" name="모서리가 둥근 직사각형 4">
            <a:extLst>
              <a:ext uri="{FF2B5EF4-FFF2-40B4-BE49-F238E27FC236}">
                <a16:creationId xmlns:a16="http://schemas.microsoft.com/office/drawing/2014/main" id="{7336617B-6E31-42F8-95BF-9A0BA0F20409}"/>
              </a:ext>
            </a:extLst>
          </p:cNvPr>
          <p:cNvSpPr/>
          <p:nvPr/>
        </p:nvSpPr>
        <p:spPr>
          <a:xfrm>
            <a:off x="3315024" y="2360815"/>
            <a:ext cx="540327" cy="216131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697DCD5-1ED8-4411-B250-AB48683F2FF0}"/>
              </a:ext>
            </a:extLst>
          </p:cNvPr>
          <p:cNvCxnSpPr>
            <a:stCxn id="15" idx="0"/>
          </p:cNvCxnSpPr>
          <p:nvPr/>
        </p:nvCxnSpPr>
        <p:spPr>
          <a:xfrm flipV="1">
            <a:off x="3585188" y="2136371"/>
            <a:ext cx="128846" cy="2244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2CB459B-4E5B-4475-9636-E8670096F3AB}"/>
              </a:ext>
            </a:extLst>
          </p:cNvPr>
          <p:cNvSpPr txBox="1"/>
          <p:nvPr/>
        </p:nvSpPr>
        <p:spPr>
          <a:xfrm>
            <a:off x="3431402" y="1848618"/>
            <a:ext cx="2026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Working capacity data</a:t>
            </a:r>
            <a:endParaRPr lang="ko-KR" altLang="en-US" sz="16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모서리가 둥근 직사각형 9">
            <a:extLst>
              <a:ext uri="{FF2B5EF4-FFF2-40B4-BE49-F238E27FC236}">
                <a16:creationId xmlns:a16="http://schemas.microsoft.com/office/drawing/2014/main" id="{88C635D9-DBC6-4133-A432-1822EA1FC2CC}"/>
              </a:ext>
            </a:extLst>
          </p:cNvPr>
          <p:cNvSpPr/>
          <p:nvPr/>
        </p:nvSpPr>
        <p:spPr>
          <a:xfrm>
            <a:off x="3916312" y="2363586"/>
            <a:ext cx="4688042" cy="216131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63EC62C-99C9-46F8-BEB9-27D8B81C8D80}"/>
              </a:ext>
            </a:extLst>
          </p:cNvPr>
          <p:cNvCxnSpPr/>
          <p:nvPr/>
        </p:nvCxnSpPr>
        <p:spPr>
          <a:xfrm flipV="1">
            <a:off x="6067916" y="2139142"/>
            <a:ext cx="128846" cy="224444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3CC18BB-DB40-4186-AB75-B942B45E1D29}"/>
              </a:ext>
            </a:extLst>
          </p:cNvPr>
          <p:cNvSpPr txBox="1"/>
          <p:nvPr/>
        </p:nvSpPr>
        <p:spPr>
          <a:xfrm>
            <a:off x="5914130" y="1851389"/>
            <a:ext cx="21847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Features of the material</a:t>
            </a:r>
            <a:endParaRPr lang="ko-KR" altLang="en-US" sz="16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모서리가 둥근 직사각형 12">
            <a:extLst>
              <a:ext uri="{FF2B5EF4-FFF2-40B4-BE49-F238E27FC236}">
                <a16:creationId xmlns:a16="http://schemas.microsoft.com/office/drawing/2014/main" id="{E622FEC4-B669-4CEE-ADB0-A11626EE1777}"/>
              </a:ext>
            </a:extLst>
          </p:cNvPr>
          <p:cNvSpPr/>
          <p:nvPr/>
        </p:nvSpPr>
        <p:spPr>
          <a:xfrm>
            <a:off x="1929569" y="2795848"/>
            <a:ext cx="1385455" cy="2808856"/>
          </a:xfrm>
          <a:prstGeom prst="roundRect">
            <a:avLst>
              <a:gd name="adj" fmla="val 5267"/>
            </a:avLst>
          </a:prstGeom>
          <a:noFill/>
          <a:ln w="254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09744390-F68D-487E-AD87-44897E7CB4F1}"/>
              </a:ext>
            </a:extLst>
          </p:cNvPr>
          <p:cNvCxnSpPr/>
          <p:nvPr/>
        </p:nvCxnSpPr>
        <p:spPr>
          <a:xfrm flipH="1" flipV="1">
            <a:off x="1367656" y="3042006"/>
            <a:ext cx="561914" cy="39115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D8A1E09-7488-4A3C-B4DB-4354F6D0C052}"/>
              </a:ext>
            </a:extLst>
          </p:cNvPr>
          <p:cNvSpPr txBox="1"/>
          <p:nvPr/>
        </p:nvSpPr>
        <p:spPr>
          <a:xfrm>
            <a:off x="316162" y="2468880"/>
            <a:ext cx="15041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Material (MOF)</a:t>
            </a:r>
          </a:p>
          <a:p>
            <a:r>
              <a:rPr lang="en-US" altLang="ko-KR" sz="1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Representation</a:t>
            </a:r>
            <a:endParaRPr lang="ko-KR" altLang="en-US" sz="16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38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456"/>
    </mc:Choice>
    <mc:Fallback xmlns="">
      <p:transition spd="slow" advTm="49456"/>
    </mc:Fallback>
  </mc:AlternateContent>
  <p:extLst mod="1">
    <p:ext uri="{3A86A75C-4F4B-4683-9AE1-C65F6400EC91}">
      <p14:laserTraceLst xmlns:p14="http://schemas.microsoft.com/office/powerpoint/2010/main">
        <p14:tracePtLst>
          <p14:tracePt t="5807" x="5634038" y="4600575"/>
          <p14:tracePt t="5912" x="5634038" y="4595813"/>
          <p14:tracePt t="5924" x="5634038" y="4586288"/>
          <p14:tracePt t="5944" x="5634038" y="4572000"/>
          <p14:tracePt t="5954" x="5634038" y="4543425"/>
          <p14:tracePt t="5965" x="5634038" y="4495800"/>
          <p14:tracePt t="5981" x="5634038" y="4357688"/>
          <p14:tracePt t="5998" x="5634038" y="4167188"/>
          <p14:tracePt t="6015" x="5634038" y="3714750"/>
          <p14:tracePt t="6031" x="5624513" y="3638550"/>
          <p14:tracePt t="6048" x="5624513" y="3495675"/>
          <p14:tracePt t="6065" x="5624513" y="3290888"/>
          <p14:tracePt t="6081" x="5624513" y="3200400"/>
          <p14:tracePt t="6099" x="5624513" y="3124200"/>
          <p14:tracePt t="6115" x="5614988" y="3019425"/>
          <p14:tracePt t="6131" x="5614988" y="2928938"/>
          <p14:tracePt t="6148" x="5605463" y="2857500"/>
          <p14:tracePt t="6165" x="5605463" y="2824163"/>
          <p14:tracePt t="6181" x="5600700" y="2819400"/>
          <p14:tracePt t="6385" x="5600700" y="2833688"/>
          <p14:tracePt t="6394" x="5600700" y="2862263"/>
          <p14:tracePt t="6399" x="5600700" y="2900363"/>
          <p14:tracePt t="6415" x="5614988" y="3067050"/>
          <p14:tracePt t="6431" x="5634038" y="3171825"/>
          <p14:tracePt t="6448" x="5695950" y="3552825"/>
          <p14:tracePt t="6465" x="5729288" y="3862388"/>
          <p14:tracePt t="6482" x="5738813" y="3976688"/>
          <p14:tracePt t="6498" x="5748338" y="4119563"/>
          <p14:tracePt t="6515" x="5757863" y="4262438"/>
          <p14:tracePt t="6531" x="5767388" y="4429125"/>
          <p14:tracePt t="6548" x="5776913" y="4662488"/>
          <p14:tracePt t="6565" x="5776913" y="4829175"/>
          <p14:tracePt t="6581" x="5776913" y="4995863"/>
          <p14:tracePt t="6598" x="5776913" y="5243513"/>
          <p14:tracePt t="6615" x="5772150" y="5548313"/>
          <p14:tracePt t="6632" x="5753100" y="5753100"/>
          <p14:tracePt t="6648" x="5753100" y="5838825"/>
          <p14:tracePt t="6665" x="5734050" y="6019800"/>
          <p14:tracePt t="6682" x="5734050" y="6062663"/>
          <p14:tracePt t="6698" x="5734050" y="6067425"/>
          <p14:tracePt t="6881" x="5734050" y="6062663"/>
          <p14:tracePt t="6886" x="5734050" y="6043613"/>
          <p14:tracePt t="6898" x="5734050" y="6015038"/>
          <p14:tracePt t="6915" x="5734050" y="5915025"/>
          <p14:tracePt t="6932" x="5734050" y="5710238"/>
          <p14:tracePt t="6935" x="5719763" y="5610225"/>
          <p14:tracePt t="6948" x="5710238" y="5529263"/>
          <p14:tracePt t="6965" x="5681663" y="5286375"/>
          <p14:tracePt t="6982" x="5672138" y="5210175"/>
          <p14:tracePt t="6999" x="5643563" y="4852988"/>
          <p14:tracePt t="7015" x="5610225" y="4595813"/>
          <p14:tracePt t="7032" x="5538788" y="4152900"/>
          <p14:tracePt t="7049" x="5529263" y="4029075"/>
          <p14:tracePt t="7065" x="5486400" y="3648075"/>
          <p14:tracePt t="7082" x="5443538" y="3390900"/>
          <p14:tracePt t="7099" x="5424488" y="3138488"/>
          <p14:tracePt t="7115" x="5391150" y="2943225"/>
          <p14:tracePt t="7132" x="5381625" y="2790825"/>
          <p14:tracePt t="7148" x="5381625" y="2733675"/>
          <p14:tracePt t="7165" x="5376863" y="2681288"/>
          <p14:tracePt t="7182" x="5367338" y="2605088"/>
          <p14:tracePt t="7199" x="5367338" y="2581275"/>
          <p14:tracePt t="7202" x="5367338" y="2576513"/>
          <p14:tracePt t="7215" x="5367338" y="2571750"/>
          <p14:tracePt t="7265" x="5367338" y="2566988"/>
          <p14:tracePt t="7268" x="5367338" y="2557463"/>
          <p14:tracePt t="7282" x="5367338" y="2552700"/>
          <p14:tracePt t="7299" x="5367338" y="2547938"/>
          <p14:tracePt t="7530" x="5367338" y="2557463"/>
          <p14:tracePt t="7540" x="5367338" y="2586038"/>
          <p14:tracePt t="7545" x="5372100" y="2614613"/>
          <p14:tracePt t="7558" x="5372100" y="2652713"/>
          <p14:tracePt t="7565" x="5376863" y="2681288"/>
          <p14:tracePt t="7582" x="5414963" y="2838450"/>
          <p14:tracePt t="7599" x="5448300" y="2986088"/>
          <p14:tracePt t="7615" x="5476875" y="3114675"/>
          <p14:tracePt t="7632" x="5505450" y="3295650"/>
          <p14:tracePt t="7650" x="5534025" y="3452813"/>
          <p14:tracePt t="7651" x="5553075" y="3533775"/>
          <p14:tracePt t="7665" x="5562600" y="3609975"/>
          <p14:tracePt t="7682" x="5581650" y="3790950"/>
          <p14:tracePt t="7699" x="5600700" y="3924300"/>
          <p14:tracePt t="7715" x="5619750" y="4090988"/>
          <p14:tracePt t="7732" x="5643563" y="4281488"/>
          <p14:tracePt t="7735" x="5653088" y="4386263"/>
          <p14:tracePt t="7750" x="5662613" y="4500563"/>
          <p14:tracePt t="7765" x="5672138" y="4838700"/>
          <p14:tracePt t="7783" x="5691188" y="5095875"/>
          <p14:tracePt t="7799" x="5691188" y="5186363"/>
          <p14:tracePt t="7816" x="5691188" y="5286375"/>
          <p14:tracePt t="7832" x="5691188" y="5314950"/>
          <p14:tracePt t="7850" x="5691188" y="5405438"/>
          <p14:tracePt t="7855" x="5691188" y="5414963"/>
          <p14:tracePt t="7866" x="5691188" y="5429250"/>
          <p14:tracePt t="7882" x="5691188" y="5438775"/>
          <p14:tracePt t="7899" x="5691188" y="5462588"/>
          <p14:tracePt t="7915" x="5691188" y="5486400"/>
          <p14:tracePt t="7932" x="5691188" y="5514975"/>
          <p14:tracePt t="7949" x="5691188" y="5519738"/>
          <p14:tracePt t="8006" x="5691188" y="5524500"/>
          <p14:tracePt t="8010" x="5691188" y="5534025"/>
          <p14:tracePt t="8020" x="5686425" y="5538788"/>
          <p14:tracePt t="8032" x="5686425" y="5553075"/>
          <p14:tracePt t="9137" x="5681663" y="5553075"/>
          <p14:tracePt t="9147" x="5662613" y="5553075"/>
          <p14:tracePt t="9150" x="5614988" y="5567363"/>
          <p14:tracePt t="9166" x="5519738" y="5600700"/>
          <p14:tracePt t="9183" x="5186363" y="5681663"/>
          <p14:tracePt t="9199" x="4838700" y="5743575"/>
          <p14:tracePt t="9216" x="4129088" y="5776913"/>
          <p14:tracePt t="9233" x="3810000" y="5734050"/>
          <p14:tracePt t="9249" x="3671888" y="5724525"/>
          <p14:tracePt t="9252" x="3438525" y="5710238"/>
          <p14:tracePt t="9266" x="3271838" y="5691188"/>
          <p14:tracePt t="9283" x="3124200" y="5662613"/>
          <p14:tracePt t="9301" x="3028950" y="5634038"/>
          <p14:tracePt t="9316" x="2967038" y="5605463"/>
          <p14:tracePt t="9334" x="2914650" y="5572125"/>
          <p14:tracePt t="9349" x="2852738" y="5543550"/>
          <p14:tracePt t="9366" x="2738438" y="5476875"/>
          <p14:tracePt t="9383" x="2609850" y="5400675"/>
          <p14:tracePt t="9400" x="2457450" y="5276850"/>
          <p14:tracePt t="9403" x="2390775" y="5224463"/>
          <p14:tracePt t="9416" x="2305050" y="5162550"/>
          <p14:tracePt t="9433" x="2214563" y="5081588"/>
          <p14:tracePt t="9449" x="2190750" y="5048250"/>
          <p14:tracePt t="9466" x="2138363" y="4957763"/>
          <p14:tracePt t="9469" x="2124075" y="4929188"/>
          <p14:tracePt t="9483" x="2114550" y="4895850"/>
          <p14:tracePt t="9499" x="2100263" y="4843463"/>
          <p14:tracePt t="9517" x="2100263" y="4814888"/>
          <p14:tracePt t="9533" x="2100263" y="4662488"/>
          <p14:tracePt t="9549" x="2105025" y="4510088"/>
          <p14:tracePt t="9566" x="2157413" y="4291013"/>
          <p14:tracePt t="9583" x="2185988" y="4157663"/>
          <p14:tracePt t="9599" x="2214563" y="4062413"/>
          <p14:tracePt t="9617" x="2238375" y="3990975"/>
          <p14:tracePt t="9633" x="2295525" y="3867150"/>
          <p14:tracePt t="9649" x="2324100" y="3800475"/>
          <p14:tracePt t="9666" x="2352675" y="3757613"/>
          <p14:tracePt t="9683" x="2381250" y="3724275"/>
          <p14:tracePt t="9699" x="2395538" y="3714750"/>
          <p14:tracePt t="9716" x="2400300" y="3709988"/>
          <p14:tracePt t="9733" x="2405063" y="3709988"/>
          <p14:tracePt t="9749" x="2424113" y="3690938"/>
          <p14:tracePt t="9766" x="2500313" y="3619500"/>
          <p14:tracePt t="9783" x="2514600" y="3614738"/>
          <p14:tracePt t="9799" x="2519363" y="3614738"/>
          <p14:tracePt t="9872" x="2519363" y="3619500"/>
          <p14:tracePt t="9876" x="2519363" y="3671888"/>
          <p14:tracePt t="9888" x="2528888" y="3733800"/>
          <p14:tracePt t="9900" x="2538413" y="3800475"/>
          <p14:tracePt t="9916" x="2547938" y="3990975"/>
          <p14:tracePt t="9933" x="2600325" y="4391025"/>
          <p14:tracePt t="9950" x="2628900" y="4586288"/>
          <p14:tracePt t="9966" x="2662238" y="4886325"/>
          <p14:tracePt t="9968" x="2686050" y="5057775"/>
          <p14:tracePt t="9983" x="2724150" y="5443538"/>
          <p14:tracePt t="10000" x="2733675" y="5605463"/>
          <p14:tracePt t="10016" x="2733675" y="5681663"/>
          <p14:tracePt t="10033" x="2743200" y="5700713"/>
          <p14:tracePt t="10220" x="2743200" y="5686425"/>
          <p14:tracePt t="10230" x="2743200" y="5648325"/>
          <p14:tracePt t="10236" x="2743200" y="5610225"/>
          <p14:tracePt t="10250" x="2743200" y="5472113"/>
          <p14:tracePt t="10266" x="2743200" y="5419725"/>
          <p14:tracePt t="10283" x="2743200" y="5253038"/>
          <p14:tracePt t="10300" x="2714625" y="4948238"/>
          <p14:tracePt t="10316" x="2690813" y="4629150"/>
          <p14:tracePt t="10333" x="2681288" y="4462463"/>
          <p14:tracePt t="10350" x="2681288" y="4395788"/>
          <p14:tracePt t="10367" x="2671763" y="4229100"/>
          <p14:tracePt t="10383" x="2671763" y="4138613"/>
          <p14:tracePt t="10400" x="2671763" y="4033838"/>
          <p14:tracePt t="10417" x="2662238" y="3971925"/>
          <p14:tracePt t="10433" x="2662238" y="3957638"/>
          <p14:tracePt t="10569" x="2662238" y="3962400"/>
          <p14:tracePt t="10578" x="2662238" y="3995738"/>
          <p14:tracePt t="10584" x="2667000" y="4071938"/>
          <p14:tracePt t="10600" x="2676525" y="4162425"/>
          <p14:tracePt t="10617" x="2743200" y="4748213"/>
          <p14:tracePt t="10633" x="2752725" y="5048250"/>
          <p14:tracePt t="10650" x="2776538" y="5267325"/>
          <p14:tracePt t="10667" x="2776538" y="5443538"/>
          <p14:tracePt t="10683" x="2776538" y="5514975"/>
          <p14:tracePt t="10701" x="2771775" y="5538788"/>
          <p14:tracePt t="10703" x="2771775" y="5543550"/>
          <p14:tracePt t="11103" x="2795588" y="5514975"/>
          <p14:tracePt t="11112" x="2843213" y="5467350"/>
          <p14:tracePt t="11122" x="2909888" y="5405438"/>
          <p14:tracePt t="11133" x="2995613" y="5343525"/>
          <p14:tracePt t="11150" x="3238500" y="5200650"/>
          <p14:tracePt t="11167" x="4090988" y="4805363"/>
          <p14:tracePt t="11184" x="4414838" y="4676775"/>
          <p14:tracePt t="11200" x="4581525" y="4614863"/>
          <p14:tracePt t="11217" x="4919663" y="4476750"/>
          <p14:tracePt t="11233" x="5110163" y="4362450"/>
          <p14:tracePt t="11250" x="5248275" y="4262438"/>
          <p14:tracePt t="11267" x="5324475" y="4171950"/>
          <p14:tracePt t="11284" x="5386388" y="4090988"/>
          <p14:tracePt t="11301" x="5414963" y="4048125"/>
          <p14:tracePt t="11305" x="5419725" y="4043363"/>
          <p14:tracePt t="11320" x="5419725" y="4038600"/>
          <p14:tracePt t="11333" x="5424488" y="4038600"/>
          <p14:tracePt t="11350" x="5429250" y="4014788"/>
          <p14:tracePt t="11367" x="5438775" y="3995738"/>
          <p14:tracePt t="11384" x="5438775" y="3990975"/>
          <p14:tracePt t="11400" x="5438775" y="3986213"/>
          <p14:tracePt t="11417" x="5438775" y="3971925"/>
          <p14:tracePt t="11434" x="5443538" y="3957638"/>
          <p14:tracePt t="11450" x="5448300" y="3933825"/>
          <p14:tracePt t="11467" x="5448300" y="3924300"/>
          <p14:tracePt t="11484" x="5448300" y="3919538"/>
          <p14:tracePt t="11487" x="5448300" y="3910013"/>
          <p14:tracePt t="11500" x="5448300" y="3905250"/>
          <p14:tracePt t="11517" x="5448300" y="3876675"/>
          <p14:tracePt t="11542" x="5448300" y="3871913"/>
          <p14:tracePt t="11628" x="5448300" y="3867150"/>
          <p14:tracePt t="11632" x="5448300" y="3852863"/>
          <p14:tracePt t="11642" x="5448300" y="3848100"/>
          <p14:tracePt t="11650" x="5448300" y="3843338"/>
          <p14:tracePt t="11667" x="5448300" y="3833813"/>
          <p14:tracePt t="11684" x="5448300" y="3800475"/>
          <p14:tracePt t="11700" x="5457825" y="3700463"/>
          <p14:tracePt t="11717" x="5467350" y="3595688"/>
          <p14:tracePt t="11734" x="5486400" y="3452813"/>
          <p14:tracePt t="11750" x="5500688" y="3357563"/>
          <p14:tracePt t="11767" x="5510213" y="3200400"/>
          <p14:tracePt t="11784" x="5510213" y="3100388"/>
          <p14:tracePt t="11800" x="5510213" y="2971800"/>
          <p14:tracePt t="11817" x="5510213" y="2857500"/>
          <p14:tracePt t="11834" x="5510213" y="2828925"/>
          <p14:tracePt t="11850" x="5510213" y="2795588"/>
          <p14:tracePt t="11867" x="5510213" y="2781300"/>
          <p14:tracePt t="11884" x="5510213" y="2767013"/>
          <p14:tracePt t="11900" x="5510213" y="2747963"/>
          <p14:tracePt t="11917" x="5510213" y="2743200"/>
          <p14:tracePt t="11934" x="5510213" y="2738438"/>
          <p14:tracePt t="12072" x="5510213" y="2762250"/>
          <p14:tracePt t="12076" x="5510213" y="2824163"/>
          <p14:tracePt t="12086" x="5510213" y="2909888"/>
          <p14:tracePt t="12100" x="5510213" y="3014663"/>
          <p14:tracePt t="12117" x="5510213" y="3481388"/>
          <p14:tracePt t="12134" x="5510213" y="3671888"/>
          <p14:tracePt t="12150" x="5510213" y="3700463"/>
          <p14:tracePt t="12152" x="5510213" y="3729038"/>
          <p14:tracePt t="12167" x="5510213" y="3733800"/>
          <p14:tracePt t="12354" x="5510213" y="3709988"/>
          <p14:tracePt t="12364" x="5500688" y="3652838"/>
          <p14:tracePt t="12367" x="5500688" y="3605213"/>
          <p14:tracePt t="12384" x="5491163" y="3562350"/>
          <p14:tracePt t="12401" x="5491163" y="3495675"/>
          <p14:tracePt t="12417" x="5486400" y="3438525"/>
          <p14:tracePt t="12419" x="5486400" y="3386138"/>
          <p14:tracePt t="12434" x="5476875" y="3267075"/>
          <p14:tracePt t="12450" x="5462588" y="3062288"/>
          <p14:tracePt t="12468" x="5462588" y="3000375"/>
          <p14:tracePt t="12469" x="5457825" y="2933700"/>
          <p14:tracePt t="12484" x="5457825" y="2867025"/>
          <p14:tracePt t="12501" x="5457825" y="2819400"/>
          <p14:tracePt t="12517" x="5457825" y="2805113"/>
          <p14:tracePt t="12772" x="5457825" y="2809875"/>
          <p14:tracePt t="12778" x="5457825" y="2824163"/>
          <p14:tracePt t="12788" x="5457825" y="2852738"/>
          <p14:tracePt t="12801" x="5462588" y="2933700"/>
          <p14:tracePt t="12818" x="5462588" y="3052763"/>
          <p14:tracePt t="12834" x="5462588" y="3128963"/>
          <p14:tracePt t="12851" x="5462588" y="3357563"/>
          <p14:tracePt t="12867" x="5462588" y="3433763"/>
          <p14:tracePt t="12894" x="5462588" y="3443288"/>
          <p14:tracePt t="13150" x="0" y="0"/>
        </p14:tracePtLst>
        <p14:tracePtLst>
          <p14:tracePt t="19546" x="5462588" y="3443288"/>
          <p14:tracePt t="19814" x="5491163" y="3443288"/>
          <p14:tracePt t="19818" x="5529263" y="3438525"/>
          <p14:tracePt t="19828" x="5591175" y="3438525"/>
          <p14:tracePt t="19837" x="5657850" y="3438525"/>
          <p14:tracePt t="19854" x="5795963" y="3438525"/>
          <p14:tracePt t="19870" x="5905500" y="3438525"/>
          <p14:tracePt t="19887" x="5910263" y="3438525"/>
          <p14:tracePt t="19939" x="5915025" y="3433763"/>
          <p14:tracePt t="19950" x="5943600" y="3409950"/>
          <p14:tracePt t="19960" x="5962650" y="3390900"/>
          <p14:tracePt t="19970" x="6000750" y="3357563"/>
          <p14:tracePt t="19987" x="6096000" y="3252788"/>
          <p14:tracePt t="20004" x="6300788" y="2990850"/>
          <p14:tracePt t="20020" x="6405563" y="2814638"/>
          <p14:tracePt t="20037" x="6434138" y="2747963"/>
          <p14:tracePt t="20054" x="6443663" y="2590800"/>
          <p14:tracePt t="20070" x="6443663" y="2457450"/>
          <p14:tracePt t="20087" x="6410325" y="2405063"/>
          <p14:tracePt t="20104" x="6391275" y="2386013"/>
          <p14:tracePt t="20120" x="6386513" y="2386013"/>
          <p14:tracePt t="20137" x="6357938" y="2376488"/>
          <p14:tracePt t="20154" x="6338888" y="2366963"/>
          <p14:tracePt t="20170" x="6329363" y="2366963"/>
          <p14:tracePt t="20172" x="6315075" y="2366963"/>
          <p14:tracePt t="20187" x="6281738" y="2366963"/>
          <p14:tracePt t="20204" x="6257925" y="2366963"/>
          <p14:tracePt t="20220" x="6224588" y="2366963"/>
          <p14:tracePt t="20237" x="6191250" y="2366963"/>
          <p14:tracePt t="20254" x="6167438" y="2366963"/>
          <p14:tracePt t="20271" x="6134100" y="2381250"/>
          <p14:tracePt t="20287" x="6124575" y="2386013"/>
          <p14:tracePt t="20304" x="6091238" y="2405063"/>
          <p14:tracePt t="20320" x="6029325" y="2438400"/>
          <p14:tracePt t="20337" x="5934075" y="2495550"/>
          <p14:tracePt t="20354" x="5881688" y="2524125"/>
          <p14:tracePt t="20370" x="5848350" y="2547938"/>
          <p14:tracePt t="20388" x="5795963" y="2576513"/>
          <p14:tracePt t="20404" x="5743575" y="2600325"/>
          <p14:tracePt t="20421" x="5676900" y="2628900"/>
          <p14:tracePt t="20437" x="5653088" y="2643188"/>
          <p14:tracePt t="20454" x="5624513" y="2662238"/>
          <p14:tracePt t="20471" x="5600700" y="2690813"/>
          <p14:tracePt t="20488" x="5586413" y="2714625"/>
          <p14:tracePt t="20504" x="5562600" y="2757488"/>
          <p14:tracePt t="20521" x="5557838" y="2790825"/>
          <p14:tracePt t="20538" x="5557838" y="2852738"/>
          <p14:tracePt t="20554" x="5557838" y="2900363"/>
          <p14:tracePt t="20570" x="5557838" y="2976563"/>
          <p14:tracePt t="20587" x="5591175" y="3148013"/>
          <p14:tracePt t="20604" x="5629275" y="3205163"/>
          <p14:tracePt t="20621" x="5691188" y="3295650"/>
          <p14:tracePt t="20621" x="5715000" y="3328988"/>
          <p14:tracePt t="20637" x="5757863" y="3390900"/>
          <p14:tracePt t="20654" x="5800725" y="3448050"/>
          <p14:tracePt t="20670" x="5881688" y="3509963"/>
          <p14:tracePt t="20687" x="5924550" y="3543300"/>
          <p14:tracePt t="20704" x="5957888" y="3562350"/>
          <p14:tracePt t="20721" x="6010275" y="3586163"/>
          <p14:tracePt t="20737" x="6072188" y="3619500"/>
          <p14:tracePt t="20754" x="6148388" y="3643313"/>
          <p14:tracePt t="20770" x="6229350" y="3657600"/>
          <p14:tracePt t="20787" x="6315075" y="3667125"/>
          <p14:tracePt t="20804" x="6334125" y="3667125"/>
          <p14:tracePt t="20821" x="6357938" y="3667125"/>
          <p14:tracePt t="20837" x="6367463" y="3667125"/>
          <p14:tracePt t="20985" x="0" y="0"/>
        </p14:tracePtLst>
        <p14:tracePtLst>
          <p14:tracePt t="24628" x="6572250" y="3786188"/>
          <p14:tracePt t="24681" x="6577013" y="3790950"/>
          <p14:tracePt t="24687" x="6596063" y="3810000"/>
          <p14:tracePt t="24698" x="6643688" y="3838575"/>
          <p14:tracePt t="24705" x="6677025" y="3862388"/>
          <p14:tracePt t="24722" x="6696075" y="3876675"/>
          <p14:tracePt t="24739" x="6734175" y="3900488"/>
          <p14:tracePt t="24756" x="6796088" y="3924300"/>
          <p14:tracePt t="24772" x="6877050" y="3938588"/>
          <p14:tracePt t="24789" x="7010400" y="3957638"/>
          <p14:tracePt t="24806" x="7148513" y="3957638"/>
          <p14:tracePt t="24822" x="7353300" y="3957638"/>
          <p14:tracePt t="24825" x="7467600" y="3957638"/>
          <p14:tracePt t="24839" x="7624763" y="3952875"/>
          <p14:tracePt t="24856" x="7781925" y="3924300"/>
          <p14:tracePt t="24873" x="7939088" y="3862388"/>
          <p14:tracePt t="24889" x="8186738" y="3719513"/>
          <p14:tracePt t="24906" x="8239125" y="3671888"/>
          <p14:tracePt t="24922" x="8253413" y="3638550"/>
          <p14:tracePt t="24939" x="8272463" y="3533775"/>
          <p14:tracePt t="24956" x="8272463" y="3452813"/>
          <p14:tracePt t="24972" x="8272463" y="3386138"/>
          <p14:tracePt t="24989" x="8253413" y="3324225"/>
          <p14:tracePt t="25006" x="8153400" y="3195638"/>
          <p14:tracePt t="25022" x="7986713" y="3048000"/>
          <p14:tracePt t="25039" x="7758113" y="2919413"/>
          <p14:tracePt t="25056" x="7481888" y="2828925"/>
          <p14:tracePt t="25059" x="7391400" y="2809875"/>
          <p14:tracePt t="25072" x="7291388" y="2786063"/>
          <p14:tracePt t="25089" x="7048500" y="2757488"/>
          <p14:tracePt t="25106" x="6815138" y="2724150"/>
          <p14:tracePt t="25123" x="6548438" y="2747963"/>
          <p14:tracePt t="25139" x="6462713" y="2771775"/>
          <p14:tracePt t="25156" x="6434138" y="2781300"/>
          <p14:tracePt t="25158" x="6400800" y="2795588"/>
          <p14:tracePt t="25173" x="6381750" y="2824163"/>
          <p14:tracePt t="25189" x="6362700" y="2867025"/>
          <p14:tracePt t="25206" x="6329363" y="2928938"/>
          <p14:tracePt t="25222" x="6305550" y="3005138"/>
          <p14:tracePt t="25241" x="6291263" y="3038475"/>
          <p14:tracePt t="25256" x="6276975" y="3095625"/>
          <p14:tracePt t="25273" x="6267450" y="3157538"/>
          <p14:tracePt t="25289" x="6272213" y="3233738"/>
          <p14:tracePt t="25306" x="6291263" y="3267075"/>
          <p14:tracePt t="25322" x="6329363" y="3309938"/>
          <p14:tracePt t="25339" x="6376988" y="3376613"/>
          <p14:tracePt t="25356" x="6457950" y="3438525"/>
          <p14:tracePt t="25372" x="6534150" y="3500438"/>
          <p14:tracePt t="25389" x="6691313" y="3562350"/>
          <p14:tracePt t="25406" x="6838950" y="3609975"/>
          <p14:tracePt t="25422" x="7086600" y="3662363"/>
          <p14:tracePt t="25439" x="7348538" y="3662363"/>
          <p14:tracePt t="25441" x="7448550" y="3657600"/>
          <p14:tracePt t="25456" x="7743825" y="3576638"/>
          <p14:tracePt t="25473" x="7920038" y="3505200"/>
          <p14:tracePt t="25489" x="8001000" y="3467100"/>
          <p14:tracePt t="25506" x="8143875" y="3405188"/>
          <p14:tracePt t="25523" x="8162925" y="3386138"/>
          <p14:tracePt t="25539" x="8172450" y="3371850"/>
          <p14:tracePt t="25556" x="8172450" y="3362325"/>
          <p14:tracePt t="25572" x="8191500" y="3305175"/>
          <p14:tracePt t="25590" x="8191500" y="3267075"/>
          <p14:tracePt t="25606" x="8205788" y="3233738"/>
          <p14:tracePt t="25623" x="8205788" y="3190875"/>
          <p14:tracePt t="25639" x="8191500" y="3148013"/>
          <p14:tracePt t="25642" x="8177213" y="3133725"/>
          <p14:tracePt t="25656" x="8162925" y="3124200"/>
          <p14:tracePt t="25673" x="8105775" y="3067050"/>
          <p14:tracePt t="25689" x="8029575" y="3024188"/>
          <p14:tracePt t="25706" x="7905750" y="2957513"/>
          <p14:tracePt t="25723" x="7577138" y="2843213"/>
          <p14:tracePt t="25739" x="7458075" y="2833688"/>
          <p14:tracePt t="25756" x="7367588" y="2833688"/>
          <p14:tracePt t="25773" x="7339013" y="2833688"/>
          <p14:tracePt t="25789" x="7243763" y="2833688"/>
          <p14:tracePt t="25806" x="7186613" y="2833688"/>
          <p14:tracePt t="25822" x="7110413" y="2833688"/>
          <p14:tracePt t="25839" x="7086600" y="2838450"/>
          <p14:tracePt t="25856" x="7067550" y="2843213"/>
          <p14:tracePt t="25873" x="7058025" y="2843213"/>
          <p14:tracePt t="25889" x="7058025" y="2847975"/>
          <p14:tracePt t="26058" x="0" y="0"/>
        </p14:tracePtLst>
        <p14:tracePtLst>
          <p14:tracePt t="37522" x="7305675" y="1495425"/>
          <p14:tracePt t="37670" x="7310438" y="1495425"/>
          <p14:tracePt t="37682" x="7329488" y="1495425"/>
          <p14:tracePt t="37685" x="7348538" y="1495425"/>
          <p14:tracePt t="37694" x="7367588" y="1495425"/>
          <p14:tracePt t="37711" x="7458075" y="1514475"/>
          <p14:tracePt t="37728" x="7553325" y="1533525"/>
          <p14:tracePt t="37744" x="7624763" y="1538288"/>
          <p14:tracePt t="37761" x="7700963" y="1538288"/>
          <p14:tracePt t="37778" x="7748588" y="1538288"/>
          <p14:tracePt t="37794" x="7777163" y="1538288"/>
          <p14:tracePt t="37811" x="7781925" y="1538288"/>
          <p14:tracePt t="37966" x="7762875" y="1538288"/>
          <p14:tracePt t="37976" x="7724775" y="1538288"/>
          <p14:tracePt t="37982" x="7672388" y="1538288"/>
          <p14:tracePt t="37994" x="7605713" y="1538288"/>
          <p14:tracePt t="38011" x="7439025" y="1533525"/>
          <p14:tracePt t="38028" x="7224713" y="1524000"/>
          <p14:tracePt t="38044" x="6943725" y="1514475"/>
          <p14:tracePt t="38061" x="6100763" y="1481138"/>
          <p14:tracePt t="38078" x="5653088" y="1466850"/>
          <p14:tracePt t="38094" x="5414963" y="1452563"/>
          <p14:tracePt t="38111" x="4791075" y="1452563"/>
          <p14:tracePt t="38128" x="4057650" y="1462088"/>
          <p14:tracePt t="38145" x="3771900" y="1462088"/>
          <p14:tracePt t="38161" x="2967038" y="1476375"/>
          <p14:tracePt t="38178" x="2152650" y="1504950"/>
          <p14:tracePt t="38195" x="1538288" y="1552575"/>
          <p14:tracePt t="38211" x="1147763" y="1552575"/>
          <p14:tracePt t="38228" x="719138" y="1576388"/>
          <p14:tracePt t="38244" x="133350" y="1624013"/>
          <p14:tracePt t="38728" x="185738" y="1890713"/>
          <p14:tracePt t="38733" x="471488" y="1890713"/>
          <p14:tracePt t="38744" x="585788" y="1900238"/>
          <p14:tracePt t="38761" x="661988" y="1900238"/>
          <p14:tracePt t="38778" x="809625" y="1900238"/>
          <p14:tracePt t="38795" x="814388" y="1900238"/>
          <p14:tracePt t="39354" x="828675" y="1900238"/>
          <p14:tracePt t="39358" x="866775" y="1900238"/>
          <p14:tracePt t="39368" x="919163" y="1900238"/>
          <p14:tracePt t="39378" x="995363" y="1900238"/>
          <p14:tracePt t="39396" x="1209675" y="1900238"/>
          <p14:tracePt t="39397" x="1333500" y="1900238"/>
          <p14:tracePt t="39411" x="1476375" y="1909763"/>
          <p14:tracePt t="39430" x="1981200" y="1909763"/>
          <p14:tracePt t="39445" x="2162175" y="1924050"/>
          <p14:tracePt t="39462" x="2214563" y="1924050"/>
          <p14:tracePt t="40181" x="0" y="0"/>
        </p14:tracePtLst>
        <p14:tracePtLst>
          <p14:tracePt t="44885" x="5719763" y="5281613"/>
          <p14:tracePt t="45264" x="5719763" y="5276850"/>
          <p14:tracePt t="45274" x="5719763" y="5248275"/>
          <p14:tracePt t="45281" x="5710238" y="5200650"/>
          <p14:tracePt t="45297" x="5700713" y="5081588"/>
          <p14:tracePt t="45314" x="5681663" y="4914900"/>
          <p14:tracePt t="45330" x="5662613" y="4724400"/>
          <p14:tracePt t="45348" x="5643563" y="4505325"/>
          <p14:tracePt t="45364" x="5619750" y="4324350"/>
          <p14:tracePt t="45381" x="5610225" y="4148138"/>
          <p14:tracePt t="45384" x="5600700" y="4081463"/>
          <p14:tracePt t="45397" x="5595938" y="4029075"/>
          <p14:tracePt t="45414" x="5586413" y="3895725"/>
          <p14:tracePt t="45431" x="5562600" y="3719513"/>
          <p14:tracePt t="45448" x="5543550" y="3562350"/>
          <p14:tracePt t="45451" x="5534025" y="3495675"/>
          <p14:tracePt t="45464" x="5534025" y="3405188"/>
          <p14:tracePt t="45481" x="5534025" y="3338513"/>
          <p14:tracePt t="45497" x="5534025" y="3319463"/>
          <p14:tracePt t="45514" x="5534025" y="3252788"/>
          <p14:tracePt t="45517" x="5534025" y="3209925"/>
          <p14:tracePt t="45530" x="5529263" y="3152775"/>
          <p14:tracePt t="45547" x="5529263" y="3124200"/>
          <p14:tracePt t="45550" x="5529263" y="3095625"/>
          <p14:tracePt t="45564" x="5529263" y="3076575"/>
          <p14:tracePt t="45581" x="5529263" y="3000375"/>
          <p14:tracePt t="45597" x="5529263" y="2909888"/>
          <p14:tracePt t="45614" x="5529263" y="2852738"/>
          <p14:tracePt t="45631" x="5529263" y="2828925"/>
          <p14:tracePt t="45648" x="5529263" y="2814638"/>
          <p14:tracePt t="45664" x="5524500" y="2809875"/>
          <p14:tracePt t="45681" x="5524500" y="2767013"/>
          <p14:tracePt t="45697" x="5524500" y="2747963"/>
          <p14:tracePt t="45714" x="5524500" y="2738438"/>
          <p14:tracePt t="45731" x="5524500" y="2719388"/>
          <p14:tracePt t="45747" x="5524500" y="2705100"/>
          <p14:tracePt t="45765" x="5524500" y="2628900"/>
          <p14:tracePt t="45781" x="5529263" y="2566988"/>
          <p14:tracePt t="45797" x="5529263" y="2543175"/>
          <p14:tracePt t="45814" x="5529263" y="2533650"/>
          <p14:tracePt t="45848" x="5534025" y="2533650"/>
          <p14:tracePt t="46051" x="5534025" y="2538413"/>
          <p14:tracePt t="46060" x="5534025" y="2566988"/>
          <p14:tracePt t="46070" x="5543550" y="2605088"/>
          <p14:tracePt t="46081" x="5543550" y="2657475"/>
          <p14:tracePt t="46098" x="5562600" y="2790825"/>
          <p14:tracePt t="46101" x="5581650" y="2867025"/>
          <p14:tracePt t="46116" x="5600700" y="3038475"/>
          <p14:tracePt t="46131" x="5629275" y="3309938"/>
          <p14:tracePt t="46148" x="5648325" y="3524250"/>
          <p14:tracePt t="46164" x="5662613" y="3743325"/>
          <p14:tracePt t="46166" x="5662613" y="3857625"/>
          <p14:tracePt t="46181" x="5672138" y="4071938"/>
          <p14:tracePt t="46198" x="5695950" y="4443413"/>
          <p14:tracePt t="46214" x="5705475" y="4533900"/>
          <p14:tracePt t="46231" x="5724525" y="4752975"/>
          <p14:tracePt t="46248" x="5724525" y="4857750"/>
          <p14:tracePt t="46264" x="5729288" y="4924425"/>
          <p14:tracePt t="46281" x="5729288" y="4957763"/>
          <p14:tracePt t="46298" x="5729288" y="4972050"/>
          <p14:tracePt t="46661" x="5729288" y="4933950"/>
          <p14:tracePt t="46666" x="5719763" y="4881563"/>
          <p14:tracePt t="46676" x="5719763" y="4805363"/>
          <p14:tracePt t="46681" x="5719763" y="4719638"/>
          <p14:tracePt t="46698" x="5710238" y="4605338"/>
          <p14:tracePt t="46714" x="5695950" y="4305300"/>
          <p14:tracePt t="46731" x="5695950" y="3900488"/>
          <p14:tracePt t="46748" x="5695950" y="3609975"/>
          <p14:tracePt t="46764" x="5686425" y="3390900"/>
          <p14:tracePt t="46781" x="5686425" y="3152775"/>
          <p14:tracePt t="46798" x="5686425" y="2914650"/>
          <p14:tracePt t="46814" x="5686425" y="2633663"/>
          <p14:tracePt t="46831" x="5686425" y="2514600"/>
          <p14:tracePt t="46833" x="5686425" y="2476500"/>
          <p14:tracePt t="46848" x="5686425" y="2447925"/>
          <p14:tracePt t="46866" x="5686425" y="2400300"/>
          <p14:tracePt t="46881" x="5686425" y="2343150"/>
          <p14:tracePt t="46883" x="5686425" y="2305050"/>
          <p14:tracePt t="46898" x="5686425" y="2276475"/>
          <p14:tracePt t="46900" x="5686425" y="2262188"/>
          <p14:tracePt t="46914" x="5686425" y="2243138"/>
          <p14:tracePt t="47036" x="5686425" y="2262188"/>
          <p14:tracePt t="47040" x="5686425" y="2290763"/>
          <p14:tracePt t="47050" x="5686425" y="2309813"/>
          <p14:tracePt t="47065" x="5691188" y="2352675"/>
          <p14:tracePt t="47081" x="5695950" y="2419350"/>
          <p14:tracePt t="47098" x="5710238" y="2576513"/>
          <p14:tracePt t="47115" x="5738813" y="2814638"/>
          <p14:tracePt t="47131" x="5776913" y="3271838"/>
          <p14:tracePt t="47148" x="5800725" y="3514725"/>
          <p14:tracePt t="47165" x="5810250" y="3719513"/>
          <p14:tracePt t="47181" x="5819775" y="3976688"/>
          <p14:tracePt t="47198" x="5819775" y="4181475"/>
          <p14:tracePt t="47215" x="5819775" y="4395788"/>
          <p14:tracePt t="47231" x="5819775" y="4586288"/>
          <p14:tracePt t="47233" x="5819775" y="4648200"/>
          <p14:tracePt t="47248" x="5819775" y="4700588"/>
          <p14:tracePt t="47265" x="5819775" y="4767263"/>
          <p14:tracePt t="47281" x="5819775" y="4800600"/>
          <p14:tracePt t="47298" x="5819775" y="4862513"/>
          <p14:tracePt t="47315" x="5829300" y="4910138"/>
          <p14:tracePt t="47331" x="5829300" y="4929188"/>
          <p14:tracePt t="47334" x="5829300" y="4943475"/>
          <p14:tracePt t="47348" x="5829300" y="4948238"/>
          <p14:tracePt t="47908" x="0" y="0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sz="3000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Working capacity </a:t>
            </a:r>
            <a:r>
              <a:rPr lang="ko-KR" altLang="en-US" sz="3000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예측 모델 구현</a:t>
            </a:r>
            <a:endParaRPr lang="en-US" altLang="ko-KR" sz="3000" dirty="0">
              <a:solidFill>
                <a:schemeClr val="tx1"/>
              </a:solidFill>
              <a:latin typeface="Calibri" panose="020F0502020204030204" pitchFamily="34" charset="0"/>
              <a:ea typeface="Dotum" pitchFamily="34" charset="-127"/>
              <a:cs typeface="Calibri" panose="020F0502020204030204" pitchFamily="34" charset="0"/>
            </a:endParaRPr>
          </a:p>
        </p:txBody>
      </p:sp>
      <p:sp>
        <p:nvSpPr>
          <p:cNvPr id="2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46465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32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64653"/>
              </a:solidFill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Content Placeholder 3">
            <a:extLst>
              <a:ext uri="{FF2B5EF4-FFF2-40B4-BE49-F238E27FC236}">
                <a16:creationId xmlns:a16="http://schemas.microsoft.com/office/drawing/2014/main" id="{944F3649-DA4B-48B1-A7DB-3EF6A76A7367}"/>
              </a:ext>
            </a:extLst>
          </p:cNvPr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149" y="1624205"/>
            <a:ext cx="6728224" cy="4172607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AB23AC66-A960-4B30-AA11-22808080EBB4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159488" y="1132369"/>
            <a:ext cx="8567546" cy="398719"/>
          </a:xfrm>
        </p:spPr>
        <p:txBody>
          <a:bodyPr/>
          <a:lstStyle/>
          <a:p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MOF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의 구성요소를 이용한 표현자의 경우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969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960"/>
    </mc:Choice>
    <mc:Fallback xmlns="">
      <p:transition spd="slow" advTm="32960"/>
    </mc:Fallback>
  </mc:AlternateContent>
  <p:extLst mod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sz="3000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Working capacity </a:t>
            </a:r>
            <a:r>
              <a:rPr lang="ko-KR" altLang="en-US" sz="3000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예측 모델 구현</a:t>
            </a:r>
            <a:endParaRPr lang="en-US" altLang="ko-KR" sz="3000" b="1" dirty="0">
              <a:solidFill>
                <a:schemeClr val="tx1"/>
              </a:solidFill>
              <a:latin typeface="Calibri" panose="020F0502020204030204" pitchFamily="34" charset="0"/>
              <a:ea typeface="Dotum" pitchFamily="34" charset="-127"/>
              <a:cs typeface="Calibri" panose="020F05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/>
              <a:pPr>
                <a:defRPr/>
              </a:pPr>
              <a:t>18</a:t>
            </a:fld>
            <a:endParaRPr lang="en-US" altLang="ko-KR" dirty="0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"/>
          </p:nvPr>
        </p:nvSpPr>
        <p:spPr>
          <a:xfrm>
            <a:off x="159488" y="1132369"/>
            <a:ext cx="8567546" cy="398719"/>
          </a:xfrm>
        </p:spPr>
        <p:txBody>
          <a:bodyPr/>
          <a:lstStyle/>
          <a:p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기계 학습의 구조</a:t>
            </a:r>
            <a:endParaRPr lang="en-US" altLang="ko-K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FE1B522-A65D-4D22-867A-5C0CC6EBD2A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0" y="1531088"/>
            <a:ext cx="5731510" cy="275653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C422708-AE05-410B-9B3B-B95ED735AAF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12775" y="4813640"/>
            <a:ext cx="5731510" cy="1256030"/>
          </a:xfrm>
          <a:prstGeom prst="rect">
            <a:avLst/>
          </a:prstGeom>
        </p:spPr>
      </p:pic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7FA07BCE-DF3B-4444-B5FE-7EF0637AF755}"/>
              </a:ext>
            </a:extLst>
          </p:cNvPr>
          <p:cNvSpPr txBox="1">
            <a:spLocks/>
          </p:cNvSpPr>
          <p:nvPr/>
        </p:nvSpPr>
        <p:spPr bwMode="auto">
          <a:xfrm>
            <a:off x="159488" y="4414921"/>
            <a:ext cx="8567546" cy="39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sz="26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47688" indent="-27305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sz="2300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822325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096963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1371600" indent="-22860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Embedding &amp; Flatten </a:t>
            </a: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작업</a:t>
            </a:r>
            <a:endParaRPr lang="en-US" altLang="ko-KR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12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456"/>
    </mc:Choice>
    <mc:Fallback xmlns="">
      <p:transition spd="slow" advTm="49456"/>
    </mc:Fallback>
  </mc:AlternateContent>
  <p:extLst mod="1">
    <p:ext uri="{3A86A75C-4F4B-4683-9AE1-C65F6400EC91}">
      <p14:laserTraceLst xmlns:p14="http://schemas.microsoft.com/office/powerpoint/2010/main">
        <p14:tracePtLst>
          <p14:tracePt t="5807" x="5634038" y="4600575"/>
          <p14:tracePt t="5912" x="5634038" y="4595813"/>
          <p14:tracePt t="5924" x="5634038" y="4586288"/>
          <p14:tracePt t="5944" x="5634038" y="4572000"/>
          <p14:tracePt t="5954" x="5634038" y="4543425"/>
          <p14:tracePt t="5965" x="5634038" y="4495800"/>
          <p14:tracePt t="5981" x="5634038" y="4357688"/>
          <p14:tracePt t="5998" x="5634038" y="4167188"/>
          <p14:tracePt t="6015" x="5634038" y="3714750"/>
          <p14:tracePt t="6031" x="5624513" y="3638550"/>
          <p14:tracePt t="6048" x="5624513" y="3495675"/>
          <p14:tracePt t="6065" x="5624513" y="3290888"/>
          <p14:tracePt t="6081" x="5624513" y="3200400"/>
          <p14:tracePt t="6099" x="5624513" y="3124200"/>
          <p14:tracePt t="6115" x="5614988" y="3019425"/>
          <p14:tracePt t="6131" x="5614988" y="2928938"/>
          <p14:tracePt t="6148" x="5605463" y="2857500"/>
          <p14:tracePt t="6165" x="5605463" y="2824163"/>
          <p14:tracePt t="6181" x="5600700" y="2819400"/>
          <p14:tracePt t="6385" x="5600700" y="2833688"/>
          <p14:tracePt t="6394" x="5600700" y="2862263"/>
          <p14:tracePt t="6399" x="5600700" y="2900363"/>
          <p14:tracePt t="6415" x="5614988" y="3067050"/>
          <p14:tracePt t="6431" x="5634038" y="3171825"/>
          <p14:tracePt t="6448" x="5695950" y="3552825"/>
          <p14:tracePt t="6465" x="5729288" y="3862388"/>
          <p14:tracePt t="6482" x="5738813" y="3976688"/>
          <p14:tracePt t="6498" x="5748338" y="4119563"/>
          <p14:tracePt t="6515" x="5757863" y="4262438"/>
          <p14:tracePt t="6531" x="5767388" y="4429125"/>
          <p14:tracePt t="6548" x="5776913" y="4662488"/>
          <p14:tracePt t="6565" x="5776913" y="4829175"/>
          <p14:tracePt t="6581" x="5776913" y="4995863"/>
          <p14:tracePt t="6598" x="5776913" y="5243513"/>
          <p14:tracePt t="6615" x="5772150" y="5548313"/>
          <p14:tracePt t="6632" x="5753100" y="5753100"/>
          <p14:tracePt t="6648" x="5753100" y="5838825"/>
          <p14:tracePt t="6665" x="5734050" y="6019800"/>
          <p14:tracePt t="6682" x="5734050" y="6062663"/>
          <p14:tracePt t="6698" x="5734050" y="6067425"/>
          <p14:tracePt t="6881" x="5734050" y="6062663"/>
          <p14:tracePt t="6886" x="5734050" y="6043613"/>
          <p14:tracePt t="6898" x="5734050" y="6015038"/>
          <p14:tracePt t="6915" x="5734050" y="5915025"/>
          <p14:tracePt t="6932" x="5734050" y="5710238"/>
          <p14:tracePt t="6935" x="5719763" y="5610225"/>
          <p14:tracePt t="6948" x="5710238" y="5529263"/>
          <p14:tracePt t="6965" x="5681663" y="5286375"/>
          <p14:tracePt t="6982" x="5672138" y="5210175"/>
          <p14:tracePt t="6999" x="5643563" y="4852988"/>
          <p14:tracePt t="7015" x="5610225" y="4595813"/>
          <p14:tracePt t="7032" x="5538788" y="4152900"/>
          <p14:tracePt t="7049" x="5529263" y="4029075"/>
          <p14:tracePt t="7065" x="5486400" y="3648075"/>
          <p14:tracePt t="7082" x="5443538" y="3390900"/>
          <p14:tracePt t="7099" x="5424488" y="3138488"/>
          <p14:tracePt t="7115" x="5391150" y="2943225"/>
          <p14:tracePt t="7132" x="5381625" y="2790825"/>
          <p14:tracePt t="7148" x="5381625" y="2733675"/>
          <p14:tracePt t="7165" x="5376863" y="2681288"/>
          <p14:tracePt t="7182" x="5367338" y="2605088"/>
          <p14:tracePt t="7199" x="5367338" y="2581275"/>
          <p14:tracePt t="7202" x="5367338" y="2576513"/>
          <p14:tracePt t="7215" x="5367338" y="2571750"/>
          <p14:tracePt t="7265" x="5367338" y="2566988"/>
          <p14:tracePt t="7268" x="5367338" y="2557463"/>
          <p14:tracePt t="7282" x="5367338" y="2552700"/>
          <p14:tracePt t="7299" x="5367338" y="2547938"/>
          <p14:tracePt t="7530" x="5367338" y="2557463"/>
          <p14:tracePt t="7540" x="5367338" y="2586038"/>
          <p14:tracePt t="7545" x="5372100" y="2614613"/>
          <p14:tracePt t="7558" x="5372100" y="2652713"/>
          <p14:tracePt t="7565" x="5376863" y="2681288"/>
          <p14:tracePt t="7582" x="5414963" y="2838450"/>
          <p14:tracePt t="7599" x="5448300" y="2986088"/>
          <p14:tracePt t="7615" x="5476875" y="3114675"/>
          <p14:tracePt t="7632" x="5505450" y="3295650"/>
          <p14:tracePt t="7650" x="5534025" y="3452813"/>
          <p14:tracePt t="7651" x="5553075" y="3533775"/>
          <p14:tracePt t="7665" x="5562600" y="3609975"/>
          <p14:tracePt t="7682" x="5581650" y="3790950"/>
          <p14:tracePt t="7699" x="5600700" y="3924300"/>
          <p14:tracePt t="7715" x="5619750" y="4090988"/>
          <p14:tracePt t="7732" x="5643563" y="4281488"/>
          <p14:tracePt t="7735" x="5653088" y="4386263"/>
          <p14:tracePt t="7750" x="5662613" y="4500563"/>
          <p14:tracePt t="7765" x="5672138" y="4838700"/>
          <p14:tracePt t="7783" x="5691188" y="5095875"/>
          <p14:tracePt t="7799" x="5691188" y="5186363"/>
          <p14:tracePt t="7816" x="5691188" y="5286375"/>
          <p14:tracePt t="7832" x="5691188" y="5314950"/>
          <p14:tracePt t="7850" x="5691188" y="5405438"/>
          <p14:tracePt t="7855" x="5691188" y="5414963"/>
          <p14:tracePt t="7866" x="5691188" y="5429250"/>
          <p14:tracePt t="7882" x="5691188" y="5438775"/>
          <p14:tracePt t="7899" x="5691188" y="5462588"/>
          <p14:tracePt t="7915" x="5691188" y="5486400"/>
          <p14:tracePt t="7932" x="5691188" y="5514975"/>
          <p14:tracePt t="7949" x="5691188" y="5519738"/>
          <p14:tracePt t="8006" x="5691188" y="5524500"/>
          <p14:tracePt t="8010" x="5691188" y="5534025"/>
          <p14:tracePt t="8020" x="5686425" y="5538788"/>
          <p14:tracePt t="8032" x="5686425" y="5553075"/>
          <p14:tracePt t="9137" x="5681663" y="5553075"/>
          <p14:tracePt t="9147" x="5662613" y="5553075"/>
          <p14:tracePt t="9150" x="5614988" y="5567363"/>
          <p14:tracePt t="9166" x="5519738" y="5600700"/>
          <p14:tracePt t="9183" x="5186363" y="5681663"/>
          <p14:tracePt t="9199" x="4838700" y="5743575"/>
          <p14:tracePt t="9216" x="4129088" y="5776913"/>
          <p14:tracePt t="9233" x="3810000" y="5734050"/>
          <p14:tracePt t="9249" x="3671888" y="5724525"/>
          <p14:tracePt t="9252" x="3438525" y="5710238"/>
          <p14:tracePt t="9266" x="3271838" y="5691188"/>
          <p14:tracePt t="9283" x="3124200" y="5662613"/>
          <p14:tracePt t="9301" x="3028950" y="5634038"/>
          <p14:tracePt t="9316" x="2967038" y="5605463"/>
          <p14:tracePt t="9334" x="2914650" y="5572125"/>
          <p14:tracePt t="9349" x="2852738" y="5543550"/>
          <p14:tracePt t="9366" x="2738438" y="5476875"/>
          <p14:tracePt t="9383" x="2609850" y="5400675"/>
          <p14:tracePt t="9400" x="2457450" y="5276850"/>
          <p14:tracePt t="9403" x="2390775" y="5224463"/>
          <p14:tracePt t="9416" x="2305050" y="5162550"/>
          <p14:tracePt t="9433" x="2214563" y="5081588"/>
          <p14:tracePt t="9449" x="2190750" y="5048250"/>
          <p14:tracePt t="9466" x="2138363" y="4957763"/>
          <p14:tracePt t="9469" x="2124075" y="4929188"/>
          <p14:tracePt t="9483" x="2114550" y="4895850"/>
          <p14:tracePt t="9499" x="2100263" y="4843463"/>
          <p14:tracePt t="9517" x="2100263" y="4814888"/>
          <p14:tracePt t="9533" x="2100263" y="4662488"/>
          <p14:tracePt t="9549" x="2105025" y="4510088"/>
          <p14:tracePt t="9566" x="2157413" y="4291013"/>
          <p14:tracePt t="9583" x="2185988" y="4157663"/>
          <p14:tracePt t="9599" x="2214563" y="4062413"/>
          <p14:tracePt t="9617" x="2238375" y="3990975"/>
          <p14:tracePt t="9633" x="2295525" y="3867150"/>
          <p14:tracePt t="9649" x="2324100" y="3800475"/>
          <p14:tracePt t="9666" x="2352675" y="3757613"/>
          <p14:tracePt t="9683" x="2381250" y="3724275"/>
          <p14:tracePt t="9699" x="2395538" y="3714750"/>
          <p14:tracePt t="9716" x="2400300" y="3709988"/>
          <p14:tracePt t="9733" x="2405063" y="3709988"/>
          <p14:tracePt t="9749" x="2424113" y="3690938"/>
          <p14:tracePt t="9766" x="2500313" y="3619500"/>
          <p14:tracePt t="9783" x="2514600" y="3614738"/>
          <p14:tracePt t="9799" x="2519363" y="3614738"/>
          <p14:tracePt t="9872" x="2519363" y="3619500"/>
          <p14:tracePt t="9876" x="2519363" y="3671888"/>
          <p14:tracePt t="9888" x="2528888" y="3733800"/>
          <p14:tracePt t="9900" x="2538413" y="3800475"/>
          <p14:tracePt t="9916" x="2547938" y="3990975"/>
          <p14:tracePt t="9933" x="2600325" y="4391025"/>
          <p14:tracePt t="9950" x="2628900" y="4586288"/>
          <p14:tracePt t="9966" x="2662238" y="4886325"/>
          <p14:tracePt t="9968" x="2686050" y="5057775"/>
          <p14:tracePt t="9983" x="2724150" y="5443538"/>
          <p14:tracePt t="10000" x="2733675" y="5605463"/>
          <p14:tracePt t="10016" x="2733675" y="5681663"/>
          <p14:tracePt t="10033" x="2743200" y="5700713"/>
          <p14:tracePt t="10220" x="2743200" y="5686425"/>
          <p14:tracePt t="10230" x="2743200" y="5648325"/>
          <p14:tracePt t="10236" x="2743200" y="5610225"/>
          <p14:tracePt t="10250" x="2743200" y="5472113"/>
          <p14:tracePt t="10266" x="2743200" y="5419725"/>
          <p14:tracePt t="10283" x="2743200" y="5253038"/>
          <p14:tracePt t="10300" x="2714625" y="4948238"/>
          <p14:tracePt t="10316" x="2690813" y="4629150"/>
          <p14:tracePt t="10333" x="2681288" y="4462463"/>
          <p14:tracePt t="10350" x="2681288" y="4395788"/>
          <p14:tracePt t="10367" x="2671763" y="4229100"/>
          <p14:tracePt t="10383" x="2671763" y="4138613"/>
          <p14:tracePt t="10400" x="2671763" y="4033838"/>
          <p14:tracePt t="10417" x="2662238" y="3971925"/>
          <p14:tracePt t="10433" x="2662238" y="3957638"/>
          <p14:tracePt t="10569" x="2662238" y="3962400"/>
          <p14:tracePt t="10578" x="2662238" y="3995738"/>
          <p14:tracePt t="10584" x="2667000" y="4071938"/>
          <p14:tracePt t="10600" x="2676525" y="4162425"/>
          <p14:tracePt t="10617" x="2743200" y="4748213"/>
          <p14:tracePt t="10633" x="2752725" y="5048250"/>
          <p14:tracePt t="10650" x="2776538" y="5267325"/>
          <p14:tracePt t="10667" x="2776538" y="5443538"/>
          <p14:tracePt t="10683" x="2776538" y="5514975"/>
          <p14:tracePt t="10701" x="2771775" y="5538788"/>
          <p14:tracePt t="10703" x="2771775" y="5543550"/>
          <p14:tracePt t="11103" x="2795588" y="5514975"/>
          <p14:tracePt t="11112" x="2843213" y="5467350"/>
          <p14:tracePt t="11122" x="2909888" y="5405438"/>
          <p14:tracePt t="11133" x="2995613" y="5343525"/>
          <p14:tracePt t="11150" x="3238500" y="5200650"/>
          <p14:tracePt t="11167" x="4090988" y="4805363"/>
          <p14:tracePt t="11184" x="4414838" y="4676775"/>
          <p14:tracePt t="11200" x="4581525" y="4614863"/>
          <p14:tracePt t="11217" x="4919663" y="4476750"/>
          <p14:tracePt t="11233" x="5110163" y="4362450"/>
          <p14:tracePt t="11250" x="5248275" y="4262438"/>
          <p14:tracePt t="11267" x="5324475" y="4171950"/>
          <p14:tracePt t="11284" x="5386388" y="4090988"/>
          <p14:tracePt t="11301" x="5414963" y="4048125"/>
          <p14:tracePt t="11305" x="5419725" y="4043363"/>
          <p14:tracePt t="11320" x="5419725" y="4038600"/>
          <p14:tracePt t="11333" x="5424488" y="4038600"/>
          <p14:tracePt t="11350" x="5429250" y="4014788"/>
          <p14:tracePt t="11367" x="5438775" y="3995738"/>
          <p14:tracePt t="11384" x="5438775" y="3990975"/>
          <p14:tracePt t="11400" x="5438775" y="3986213"/>
          <p14:tracePt t="11417" x="5438775" y="3971925"/>
          <p14:tracePt t="11434" x="5443538" y="3957638"/>
          <p14:tracePt t="11450" x="5448300" y="3933825"/>
          <p14:tracePt t="11467" x="5448300" y="3924300"/>
          <p14:tracePt t="11484" x="5448300" y="3919538"/>
          <p14:tracePt t="11487" x="5448300" y="3910013"/>
          <p14:tracePt t="11500" x="5448300" y="3905250"/>
          <p14:tracePt t="11517" x="5448300" y="3876675"/>
          <p14:tracePt t="11542" x="5448300" y="3871913"/>
          <p14:tracePt t="11628" x="5448300" y="3867150"/>
          <p14:tracePt t="11632" x="5448300" y="3852863"/>
          <p14:tracePt t="11642" x="5448300" y="3848100"/>
          <p14:tracePt t="11650" x="5448300" y="3843338"/>
          <p14:tracePt t="11667" x="5448300" y="3833813"/>
          <p14:tracePt t="11684" x="5448300" y="3800475"/>
          <p14:tracePt t="11700" x="5457825" y="3700463"/>
          <p14:tracePt t="11717" x="5467350" y="3595688"/>
          <p14:tracePt t="11734" x="5486400" y="3452813"/>
          <p14:tracePt t="11750" x="5500688" y="3357563"/>
          <p14:tracePt t="11767" x="5510213" y="3200400"/>
          <p14:tracePt t="11784" x="5510213" y="3100388"/>
          <p14:tracePt t="11800" x="5510213" y="2971800"/>
          <p14:tracePt t="11817" x="5510213" y="2857500"/>
          <p14:tracePt t="11834" x="5510213" y="2828925"/>
          <p14:tracePt t="11850" x="5510213" y="2795588"/>
          <p14:tracePt t="11867" x="5510213" y="2781300"/>
          <p14:tracePt t="11884" x="5510213" y="2767013"/>
          <p14:tracePt t="11900" x="5510213" y="2747963"/>
          <p14:tracePt t="11917" x="5510213" y="2743200"/>
          <p14:tracePt t="11934" x="5510213" y="2738438"/>
          <p14:tracePt t="12072" x="5510213" y="2762250"/>
          <p14:tracePt t="12076" x="5510213" y="2824163"/>
          <p14:tracePt t="12086" x="5510213" y="2909888"/>
          <p14:tracePt t="12100" x="5510213" y="3014663"/>
          <p14:tracePt t="12117" x="5510213" y="3481388"/>
          <p14:tracePt t="12134" x="5510213" y="3671888"/>
          <p14:tracePt t="12150" x="5510213" y="3700463"/>
          <p14:tracePt t="12152" x="5510213" y="3729038"/>
          <p14:tracePt t="12167" x="5510213" y="3733800"/>
          <p14:tracePt t="12354" x="5510213" y="3709988"/>
          <p14:tracePt t="12364" x="5500688" y="3652838"/>
          <p14:tracePt t="12367" x="5500688" y="3605213"/>
          <p14:tracePt t="12384" x="5491163" y="3562350"/>
          <p14:tracePt t="12401" x="5491163" y="3495675"/>
          <p14:tracePt t="12417" x="5486400" y="3438525"/>
          <p14:tracePt t="12419" x="5486400" y="3386138"/>
          <p14:tracePt t="12434" x="5476875" y="3267075"/>
          <p14:tracePt t="12450" x="5462588" y="3062288"/>
          <p14:tracePt t="12468" x="5462588" y="3000375"/>
          <p14:tracePt t="12469" x="5457825" y="2933700"/>
          <p14:tracePt t="12484" x="5457825" y="2867025"/>
          <p14:tracePt t="12501" x="5457825" y="2819400"/>
          <p14:tracePt t="12517" x="5457825" y="2805113"/>
          <p14:tracePt t="12772" x="5457825" y="2809875"/>
          <p14:tracePt t="12778" x="5457825" y="2824163"/>
          <p14:tracePt t="12788" x="5457825" y="2852738"/>
          <p14:tracePt t="12801" x="5462588" y="2933700"/>
          <p14:tracePt t="12818" x="5462588" y="3052763"/>
          <p14:tracePt t="12834" x="5462588" y="3128963"/>
          <p14:tracePt t="12851" x="5462588" y="3357563"/>
          <p14:tracePt t="12867" x="5462588" y="3433763"/>
          <p14:tracePt t="12894" x="5462588" y="3443288"/>
          <p14:tracePt t="13150" x="0" y="0"/>
        </p14:tracePtLst>
        <p14:tracePtLst>
          <p14:tracePt t="19546" x="5462588" y="3443288"/>
          <p14:tracePt t="19814" x="5491163" y="3443288"/>
          <p14:tracePt t="19818" x="5529263" y="3438525"/>
          <p14:tracePt t="19828" x="5591175" y="3438525"/>
          <p14:tracePt t="19837" x="5657850" y="3438525"/>
          <p14:tracePt t="19854" x="5795963" y="3438525"/>
          <p14:tracePt t="19870" x="5905500" y="3438525"/>
          <p14:tracePt t="19887" x="5910263" y="3438525"/>
          <p14:tracePt t="19939" x="5915025" y="3433763"/>
          <p14:tracePt t="19950" x="5943600" y="3409950"/>
          <p14:tracePt t="19960" x="5962650" y="3390900"/>
          <p14:tracePt t="19970" x="6000750" y="3357563"/>
          <p14:tracePt t="19987" x="6096000" y="3252788"/>
          <p14:tracePt t="20004" x="6300788" y="2990850"/>
          <p14:tracePt t="20020" x="6405563" y="2814638"/>
          <p14:tracePt t="20037" x="6434138" y="2747963"/>
          <p14:tracePt t="20054" x="6443663" y="2590800"/>
          <p14:tracePt t="20070" x="6443663" y="2457450"/>
          <p14:tracePt t="20087" x="6410325" y="2405063"/>
          <p14:tracePt t="20104" x="6391275" y="2386013"/>
          <p14:tracePt t="20120" x="6386513" y="2386013"/>
          <p14:tracePt t="20137" x="6357938" y="2376488"/>
          <p14:tracePt t="20154" x="6338888" y="2366963"/>
          <p14:tracePt t="20170" x="6329363" y="2366963"/>
          <p14:tracePt t="20172" x="6315075" y="2366963"/>
          <p14:tracePt t="20187" x="6281738" y="2366963"/>
          <p14:tracePt t="20204" x="6257925" y="2366963"/>
          <p14:tracePt t="20220" x="6224588" y="2366963"/>
          <p14:tracePt t="20237" x="6191250" y="2366963"/>
          <p14:tracePt t="20254" x="6167438" y="2366963"/>
          <p14:tracePt t="20271" x="6134100" y="2381250"/>
          <p14:tracePt t="20287" x="6124575" y="2386013"/>
          <p14:tracePt t="20304" x="6091238" y="2405063"/>
          <p14:tracePt t="20320" x="6029325" y="2438400"/>
          <p14:tracePt t="20337" x="5934075" y="2495550"/>
          <p14:tracePt t="20354" x="5881688" y="2524125"/>
          <p14:tracePt t="20370" x="5848350" y="2547938"/>
          <p14:tracePt t="20388" x="5795963" y="2576513"/>
          <p14:tracePt t="20404" x="5743575" y="2600325"/>
          <p14:tracePt t="20421" x="5676900" y="2628900"/>
          <p14:tracePt t="20437" x="5653088" y="2643188"/>
          <p14:tracePt t="20454" x="5624513" y="2662238"/>
          <p14:tracePt t="20471" x="5600700" y="2690813"/>
          <p14:tracePt t="20488" x="5586413" y="2714625"/>
          <p14:tracePt t="20504" x="5562600" y="2757488"/>
          <p14:tracePt t="20521" x="5557838" y="2790825"/>
          <p14:tracePt t="20538" x="5557838" y="2852738"/>
          <p14:tracePt t="20554" x="5557838" y="2900363"/>
          <p14:tracePt t="20570" x="5557838" y="2976563"/>
          <p14:tracePt t="20587" x="5591175" y="3148013"/>
          <p14:tracePt t="20604" x="5629275" y="3205163"/>
          <p14:tracePt t="20621" x="5691188" y="3295650"/>
          <p14:tracePt t="20621" x="5715000" y="3328988"/>
          <p14:tracePt t="20637" x="5757863" y="3390900"/>
          <p14:tracePt t="20654" x="5800725" y="3448050"/>
          <p14:tracePt t="20670" x="5881688" y="3509963"/>
          <p14:tracePt t="20687" x="5924550" y="3543300"/>
          <p14:tracePt t="20704" x="5957888" y="3562350"/>
          <p14:tracePt t="20721" x="6010275" y="3586163"/>
          <p14:tracePt t="20737" x="6072188" y="3619500"/>
          <p14:tracePt t="20754" x="6148388" y="3643313"/>
          <p14:tracePt t="20770" x="6229350" y="3657600"/>
          <p14:tracePt t="20787" x="6315075" y="3667125"/>
          <p14:tracePt t="20804" x="6334125" y="3667125"/>
          <p14:tracePt t="20821" x="6357938" y="3667125"/>
          <p14:tracePt t="20837" x="6367463" y="3667125"/>
          <p14:tracePt t="20985" x="0" y="0"/>
        </p14:tracePtLst>
        <p14:tracePtLst>
          <p14:tracePt t="24628" x="6572250" y="3786188"/>
          <p14:tracePt t="24681" x="6577013" y="3790950"/>
          <p14:tracePt t="24687" x="6596063" y="3810000"/>
          <p14:tracePt t="24698" x="6643688" y="3838575"/>
          <p14:tracePt t="24705" x="6677025" y="3862388"/>
          <p14:tracePt t="24722" x="6696075" y="3876675"/>
          <p14:tracePt t="24739" x="6734175" y="3900488"/>
          <p14:tracePt t="24756" x="6796088" y="3924300"/>
          <p14:tracePt t="24772" x="6877050" y="3938588"/>
          <p14:tracePt t="24789" x="7010400" y="3957638"/>
          <p14:tracePt t="24806" x="7148513" y="3957638"/>
          <p14:tracePt t="24822" x="7353300" y="3957638"/>
          <p14:tracePt t="24825" x="7467600" y="3957638"/>
          <p14:tracePt t="24839" x="7624763" y="3952875"/>
          <p14:tracePt t="24856" x="7781925" y="3924300"/>
          <p14:tracePt t="24873" x="7939088" y="3862388"/>
          <p14:tracePt t="24889" x="8186738" y="3719513"/>
          <p14:tracePt t="24906" x="8239125" y="3671888"/>
          <p14:tracePt t="24922" x="8253413" y="3638550"/>
          <p14:tracePt t="24939" x="8272463" y="3533775"/>
          <p14:tracePt t="24956" x="8272463" y="3452813"/>
          <p14:tracePt t="24972" x="8272463" y="3386138"/>
          <p14:tracePt t="24989" x="8253413" y="3324225"/>
          <p14:tracePt t="25006" x="8153400" y="3195638"/>
          <p14:tracePt t="25022" x="7986713" y="3048000"/>
          <p14:tracePt t="25039" x="7758113" y="2919413"/>
          <p14:tracePt t="25056" x="7481888" y="2828925"/>
          <p14:tracePt t="25059" x="7391400" y="2809875"/>
          <p14:tracePt t="25072" x="7291388" y="2786063"/>
          <p14:tracePt t="25089" x="7048500" y="2757488"/>
          <p14:tracePt t="25106" x="6815138" y="2724150"/>
          <p14:tracePt t="25123" x="6548438" y="2747963"/>
          <p14:tracePt t="25139" x="6462713" y="2771775"/>
          <p14:tracePt t="25156" x="6434138" y="2781300"/>
          <p14:tracePt t="25158" x="6400800" y="2795588"/>
          <p14:tracePt t="25173" x="6381750" y="2824163"/>
          <p14:tracePt t="25189" x="6362700" y="2867025"/>
          <p14:tracePt t="25206" x="6329363" y="2928938"/>
          <p14:tracePt t="25222" x="6305550" y="3005138"/>
          <p14:tracePt t="25241" x="6291263" y="3038475"/>
          <p14:tracePt t="25256" x="6276975" y="3095625"/>
          <p14:tracePt t="25273" x="6267450" y="3157538"/>
          <p14:tracePt t="25289" x="6272213" y="3233738"/>
          <p14:tracePt t="25306" x="6291263" y="3267075"/>
          <p14:tracePt t="25322" x="6329363" y="3309938"/>
          <p14:tracePt t="25339" x="6376988" y="3376613"/>
          <p14:tracePt t="25356" x="6457950" y="3438525"/>
          <p14:tracePt t="25372" x="6534150" y="3500438"/>
          <p14:tracePt t="25389" x="6691313" y="3562350"/>
          <p14:tracePt t="25406" x="6838950" y="3609975"/>
          <p14:tracePt t="25422" x="7086600" y="3662363"/>
          <p14:tracePt t="25439" x="7348538" y="3662363"/>
          <p14:tracePt t="25441" x="7448550" y="3657600"/>
          <p14:tracePt t="25456" x="7743825" y="3576638"/>
          <p14:tracePt t="25473" x="7920038" y="3505200"/>
          <p14:tracePt t="25489" x="8001000" y="3467100"/>
          <p14:tracePt t="25506" x="8143875" y="3405188"/>
          <p14:tracePt t="25523" x="8162925" y="3386138"/>
          <p14:tracePt t="25539" x="8172450" y="3371850"/>
          <p14:tracePt t="25556" x="8172450" y="3362325"/>
          <p14:tracePt t="25572" x="8191500" y="3305175"/>
          <p14:tracePt t="25590" x="8191500" y="3267075"/>
          <p14:tracePt t="25606" x="8205788" y="3233738"/>
          <p14:tracePt t="25623" x="8205788" y="3190875"/>
          <p14:tracePt t="25639" x="8191500" y="3148013"/>
          <p14:tracePt t="25642" x="8177213" y="3133725"/>
          <p14:tracePt t="25656" x="8162925" y="3124200"/>
          <p14:tracePt t="25673" x="8105775" y="3067050"/>
          <p14:tracePt t="25689" x="8029575" y="3024188"/>
          <p14:tracePt t="25706" x="7905750" y="2957513"/>
          <p14:tracePt t="25723" x="7577138" y="2843213"/>
          <p14:tracePt t="25739" x="7458075" y="2833688"/>
          <p14:tracePt t="25756" x="7367588" y="2833688"/>
          <p14:tracePt t="25773" x="7339013" y="2833688"/>
          <p14:tracePt t="25789" x="7243763" y="2833688"/>
          <p14:tracePt t="25806" x="7186613" y="2833688"/>
          <p14:tracePt t="25822" x="7110413" y="2833688"/>
          <p14:tracePt t="25839" x="7086600" y="2838450"/>
          <p14:tracePt t="25856" x="7067550" y="2843213"/>
          <p14:tracePt t="25873" x="7058025" y="2843213"/>
          <p14:tracePt t="25889" x="7058025" y="2847975"/>
          <p14:tracePt t="26058" x="0" y="0"/>
        </p14:tracePtLst>
        <p14:tracePtLst>
          <p14:tracePt t="37522" x="7305675" y="1495425"/>
          <p14:tracePt t="37670" x="7310438" y="1495425"/>
          <p14:tracePt t="37682" x="7329488" y="1495425"/>
          <p14:tracePt t="37685" x="7348538" y="1495425"/>
          <p14:tracePt t="37694" x="7367588" y="1495425"/>
          <p14:tracePt t="37711" x="7458075" y="1514475"/>
          <p14:tracePt t="37728" x="7553325" y="1533525"/>
          <p14:tracePt t="37744" x="7624763" y="1538288"/>
          <p14:tracePt t="37761" x="7700963" y="1538288"/>
          <p14:tracePt t="37778" x="7748588" y="1538288"/>
          <p14:tracePt t="37794" x="7777163" y="1538288"/>
          <p14:tracePt t="37811" x="7781925" y="1538288"/>
          <p14:tracePt t="37966" x="7762875" y="1538288"/>
          <p14:tracePt t="37976" x="7724775" y="1538288"/>
          <p14:tracePt t="37982" x="7672388" y="1538288"/>
          <p14:tracePt t="37994" x="7605713" y="1538288"/>
          <p14:tracePt t="38011" x="7439025" y="1533525"/>
          <p14:tracePt t="38028" x="7224713" y="1524000"/>
          <p14:tracePt t="38044" x="6943725" y="1514475"/>
          <p14:tracePt t="38061" x="6100763" y="1481138"/>
          <p14:tracePt t="38078" x="5653088" y="1466850"/>
          <p14:tracePt t="38094" x="5414963" y="1452563"/>
          <p14:tracePt t="38111" x="4791075" y="1452563"/>
          <p14:tracePt t="38128" x="4057650" y="1462088"/>
          <p14:tracePt t="38145" x="3771900" y="1462088"/>
          <p14:tracePt t="38161" x="2967038" y="1476375"/>
          <p14:tracePt t="38178" x="2152650" y="1504950"/>
          <p14:tracePt t="38195" x="1538288" y="1552575"/>
          <p14:tracePt t="38211" x="1147763" y="1552575"/>
          <p14:tracePt t="38228" x="719138" y="1576388"/>
          <p14:tracePt t="38244" x="133350" y="1624013"/>
          <p14:tracePt t="38728" x="185738" y="1890713"/>
          <p14:tracePt t="38733" x="471488" y="1890713"/>
          <p14:tracePt t="38744" x="585788" y="1900238"/>
          <p14:tracePt t="38761" x="661988" y="1900238"/>
          <p14:tracePt t="38778" x="809625" y="1900238"/>
          <p14:tracePt t="38795" x="814388" y="1900238"/>
          <p14:tracePt t="39354" x="828675" y="1900238"/>
          <p14:tracePt t="39358" x="866775" y="1900238"/>
          <p14:tracePt t="39368" x="919163" y="1900238"/>
          <p14:tracePt t="39378" x="995363" y="1900238"/>
          <p14:tracePt t="39396" x="1209675" y="1900238"/>
          <p14:tracePt t="39397" x="1333500" y="1900238"/>
          <p14:tracePt t="39411" x="1476375" y="1909763"/>
          <p14:tracePt t="39430" x="1981200" y="1909763"/>
          <p14:tracePt t="39445" x="2162175" y="1924050"/>
          <p14:tracePt t="39462" x="2214563" y="1924050"/>
          <p14:tracePt t="40181" x="0" y="0"/>
        </p14:tracePtLst>
        <p14:tracePtLst>
          <p14:tracePt t="44885" x="5719763" y="5281613"/>
          <p14:tracePt t="45264" x="5719763" y="5276850"/>
          <p14:tracePt t="45274" x="5719763" y="5248275"/>
          <p14:tracePt t="45281" x="5710238" y="5200650"/>
          <p14:tracePt t="45297" x="5700713" y="5081588"/>
          <p14:tracePt t="45314" x="5681663" y="4914900"/>
          <p14:tracePt t="45330" x="5662613" y="4724400"/>
          <p14:tracePt t="45348" x="5643563" y="4505325"/>
          <p14:tracePt t="45364" x="5619750" y="4324350"/>
          <p14:tracePt t="45381" x="5610225" y="4148138"/>
          <p14:tracePt t="45384" x="5600700" y="4081463"/>
          <p14:tracePt t="45397" x="5595938" y="4029075"/>
          <p14:tracePt t="45414" x="5586413" y="3895725"/>
          <p14:tracePt t="45431" x="5562600" y="3719513"/>
          <p14:tracePt t="45448" x="5543550" y="3562350"/>
          <p14:tracePt t="45451" x="5534025" y="3495675"/>
          <p14:tracePt t="45464" x="5534025" y="3405188"/>
          <p14:tracePt t="45481" x="5534025" y="3338513"/>
          <p14:tracePt t="45497" x="5534025" y="3319463"/>
          <p14:tracePt t="45514" x="5534025" y="3252788"/>
          <p14:tracePt t="45517" x="5534025" y="3209925"/>
          <p14:tracePt t="45530" x="5529263" y="3152775"/>
          <p14:tracePt t="45547" x="5529263" y="3124200"/>
          <p14:tracePt t="45550" x="5529263" y="3095625"/>
          <p14:tracePt t="45564" x="5529263" y="3076575"/>
          <p14:tracePt t="45581" x="5529263" y="3000375"/>
          <p14:tracePt t="45597" x="5529263" y="2909888"/>
          <p14:tracePt t="45614" x="5529263" y="2852738"/>
          <p14:tracePt t="45631" x="5529263" y="2828925"/>
          <p14:tracePt t="45648" x="5529263" y="2814638"/>
          <p14:tracePt t="45664" x="5524500" y="2809875"/>
          <p14:tracePt t="45681" x="5524500" y="2767013"/>
          <p14:tracePt t="45697" x="5524500" y="2747963"/>
          <p14:tracePt t="45714" x="5524500" y="2738438"/>
          <p14:tracePt t="45731" x="5524500" y="2719388"/>
          <p14:tracePt t="45747" x="5524500" y="2705100"/>
          <p14:tracePt t="45765" x="5524500" y="2628900"/>
          <p14:tracePt t="45781" x="5529263" y="2566988"/>
          <p14:tracePt t="45797" x="5529263" y="2543175"/>
          <p14:tracePt t="45814" x="5529263" y="2533650"/>
          <p14:tracePt t="45848" x="5534025" y="2533650"/>
          <p14:tracePt t="46051" x="5534025" y="2538413"/>
          <p14:tracePt t="46060" x="5534025" y="2566988"/>
          <p14:tracePt t="46070" x="5543550" y="2605088"/>
          <p14:tracePt t="46081" x="5543550" y="2657475"/>
          <p14:tracePt t="46098" x="5562600" y="2790825"/>
          <p14:tracePt t="46101" x="5581650" y="2867025"/>
          <p14:tracePt t="46116" x="5600700" y="3038475"/>
          <p14:tracePt t="46131" x="5629275" y="3309938"/>
          <p14:tracePt t="46148" x="5648325" y="3524250"/>
          <p14:tracePt t="46164" x="5662613" y="3743325"/>
          <p14:tracePt t="46166" x="5662613" y="3857625"/>
          <p14:tracePt t="46181" x="5672138" y="4071938"/>
          <p14:tracePt t="46198" x="5695950" y="4443413"/>
          <p14:tracePt t="46214" x="5705475" y="4533900"/>
          <p14:tracePt t="46231" x="5724525" y="4752975"/>
          <p14:tracePt t="46248" x="5724525" y="4857750"/>
          <p14:tracePt t="46264" x="5729288" y="4924425"/>
          <p14:tracePt t="46281" x="5729288" y="4957763"/>
          <p14:tracePt t="46298" x="5729288" y="4972050"/>
          <p14:tracePt t="46661" x="5729288" y="4933950"/>
          <p14:tracePt t="46666" x="5719763" y="4881563"/>
          <p14:tracePt t="46676" x="5719763" y="4805363"/>
          <p14:tracePt t="46681" x="5719763" y="4719638"/>
          <p14:tracePt t="46698" x="5710238" y="4605338"/>
          <p14:tracePt t="46714" x="5695950" y="4305300"/>
          <p14:tracePt t="46731" x="5695950" y="3900488"/>
          <p14:tracePt t="46748" x="5695950" y="3609975"/>
          <p14:tracePt t="46764" x="5686425" y="3390900"/>
          <p14:tracePt t="46781" x="5686425" y="3152775"/>
          <p14:tracePt t="46798" x="5686425" y="2914650"/>
          <p14:tracePt t="46814" x="5686425" y="2633663"/>
          <p14:tracePt t="46831" x="5686425" y="2514600"/>
          <p14:tracePt t="46833" x="5686425" y="2476500"/>
          <p14:tracePt t="46848" x="5686425" y="2447925"/>
          <p14:tracePt t="46866" x="5686425" y="2400300"/>
          <p14:tracePt t="46881" x="5686425" y="2343150"/>
          <p14:tracePt t="46883" x="5686425" y="2305050"/>
          <p14:tracePt t="46898" x="5686425" y="2276475"/>
          <p14:tracePt t="46900" x="5686425" y="2262188"/>
          <p14:tracePt t="46914" x="5686425" y="2243138"/>
          <p14:tracePt t="47036" x="5686425" y="2262188"/>
          <p14:tracePt t="47040" x="5686425" y="2290763"/>
          <p14:tracePt t="47050" x="5686425" y="2309813"/>
          <p14:tracePt t="47065" x="5691188" y="2352675"/>
          <p14:tracePt t="47081" x="5695950" y="2419350"/>
          <p14:tracePt t="47098" x="5710238" y="2576513"/>
          <p14:tracePt t="47115" x="5738813" y="2814638"/>
          <p14:tracePt t="47131" x="5776913" y="3271838"/>
          <p14:tracePt t="47148" x="5800725" y="3514725"/>
          <p14:tracePt t="47165" x="5810250" y="3719513"/>
          <p14:tracePt t="47181" x="5819775" y="3976688"/>
          <p14:tracePt t="47198" x="5819775" y="4181475"/>
          <p14:tracePt t="47215" x="5819775" y="4395788"/>
          <p14:tracePt t="47231" x="5819775" y="4586288"/>
          <p14:tracePt t="47233" x="5819775" y="4648200"/>
          <p14:tracePt t="47248" x="5819775" y="4700588"/>
          <p14:tracePt t="47265" x="5819775" y="4767263"/>
          <p14:tracePt t="47281" x="5819775" y="4800600"/>
          <p14:tracePt t="47298" x="5819775" y="4862513"/>
          <p14:tracePt t="47315" x="5829300" y="4910138"/>
          <p14:tracePt t="47331" x="5829300" y="4929188"/>
          <p14:tracePt t="47334" x="5829300" y="4943475"/>
          <p14:tracePt t="47348" x="5829300" y="4948238"/>
          <p14:tracePt t="47908" x="0" y="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sz="3000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Working capacity </a:t>
            </a:r>
            <a:r>
              <a:rPr lang="ko-KR" altLang="en-US" sz="3000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예측 모델 구현</a:t>
            </a:r>
            <a:endParaRPr lang="en-US" altLang="ko-KR" sz="3000" b="1" dirty="0">
              <a:solidFill>
                <a:schemeClr val="tx1"/>
              </a:solidFill>
              <a:latin typeface="Calibri" panose="020F0502020204030204" pitchFamily="34" charset="0"/>
              <a:ea typeface="Dotum" pitchFamily="34" charset="-127"/>
              <a:cs typeface="Calibri" panose="020F05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/>
              <a:pPr>
                <a:defRPr/>
              </a:pPr>
              <a:t>19</a:t>
            </a:fld>
            <a:endParaRPr lang="en-US" altLang="ko-KR" dirty="0"/>
          </a:p>
        </p:txBody>
      </p:sp>
      <p:sp>
        <p:nvSpPr>
          <p:cNvPr id="9" name="Content Placeholder 6"/>
          <p:cNvSpPr>
            <a:spLocks noGrp="1"/>
          </p:cNvSpPr>
          <p:nvPr>
            <p:ph sz="quarter" idx="1"/>
          </p:nvPr>
        </p:nvSpPr>
        <p:spPr>
          <a:xfrm>
            <a:off x="159488" y="1132369"/>
            <a:ext cx="8567546" cy="398719"/>
          </a:xfrm>
        </p:spPr>
        <p:txBody>
          <a:bodyPr/>
          <a:lstStyle/>
          <a:p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모델을 통해 예측하고자 하는 것은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Methane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의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working capacity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787FFAA-9887-4463-8C44-DDCFEBA7455F}"/>
              </a:ext>
            </a:extLst>
          </p:cNvPr>
          <p:cNvGrpSpPr/>
          <p:nvPr/>
        </p:nvGrpSpPr>
        <p:grpSpPr>
          <a:xfrm>
            <a:off x="1709737" y="2129155"/>
            <a:ext cx="5724525" cy="2599690"/>
            <a:chOff x="0" y="0"/>
            <a:chExt cx="5724525" cy="2599690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5B121D8A-6C03-4CFB-8390-84D0AB35A5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0"/>
            <a:stretch/>
          </p:blipFill>
          <p:spPr bwMode="auto">
            <a:xfrm>
              <a:off x="0" y="0"/>
              <a:ext cx="2799715" cy="259969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ADC9650-A56F-44D0-89B0-633374501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1800" y="0"/>
              <a:ext cx="2752725" cy="2544445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6F30753-FDA3-4AFC-93C6-B0163AE2D4E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37" y="4943650"/>
            <a:ext cx="5724525" cy="1047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5424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456"/>
    </mc:Choice>
    <mc:Fallback xmlns="">
      <p:transition spd="slow" advTm="49456"/>
    </mc:Fallback>
  </mc:AlternateContent>
  <p:extLst mod="1">
    <p:ext uri="{3A86A75C-4F4B-4683-9AE1-C65F6400EC91}">
      <p14:laserTraceLst xmlns:p14="http://schemas.microsoft.com/office/powerpoint/2010/main">
        <p14:tracePtLst>
          <p14:tracePt t="5807" x="5634038" y="4600575"/>
          <p14:tracePt t="5912" x="5634038" y="4595813"/>
          <p14:tracePt t="5924" x="5634038" y="4586288"/>
          <p14:tracePt t="5944" x="5634038" y="4572000"/>
          <p14:tracePt t="5954" x="5634038" y="4543425"/>
          <p14:tracePt t="5965" x="5634038" y="4495800"/>
          <p14:tracePt t="5981" x="5634038" y="4357688"/>
          <p14:tracePt t="5998" x="5634038" y="4167188"/>
          <p14:tracePt t="6015" x="5634038" y="3714750"/>
          <p14:tracePt t="6031" x="5624513" y="3638550"/>
          <p14:tracePt t="6048" x="5624513" y="3495675"/>
          <p14:tracePt t="6065" x="5624513" y="3290888"/>
          <p14:tracePt t="6081" x="5624513" y="3200400"/>
          <p14:tracePt t="6099" x="5624513" y="3124200"/>
          <p14:tracePt t="6115" x="5614988" y="3019425"/>
          <p14:tracePt t="6131" x="5614988" y="2928938"/>
          <p14:tracePt t="6148" x="5605463" y="2857500"/>
          <p14:tracePt t="6165" x="5605463" y="2824163"/>
          <p14:tracePt t="6181" x="5600700" y="2819400"/>
          <p14:tracePt t="6385" x="5600700" y="2833688"/>
          <p14:tracePt t="6394" x="5600700" y="2862263"/>
          <p14:tracePt t="6399" x="5600700" y="2900363"/>
          <p14:tracePt t="6415" x="5614988" y="3067050"/>
          <p14:tracePt t="6431" x="5634038" y="3171825"/>
          <p14:tracePt t="6448" x="5695950" y="3552825"/>
          <p14:tracePt t="6465" x="5729288" y="3862388"/>
          <p14:tracePt t="6482" x="5738813" y="3976688"/>
          <p14:tracePt t="6498" x="5748338" y="4119563"/>
          <p14:tracePt t="6515" x="5757863" y="4262438"/>
          <p14:tracePt t="6531" x="5767388" y="4429125"/>
          <p14:tracePt t="6548" x="5776913" y="4662488"/>
          <p14:tracePt t="6565" x="5776913" y="4829175"/>
          <p14:tracePt t="6581" x="5776913" y="4995863"/>
          <p14:tracePt t="6598" x="5776913" y="5243513"/>
          <p14:tracePt t="6615" x="5772150" y="5548313"/>
          <p14:tracePt t="6632" x="5753100" y="5753100"/>
          <p14:tracePt t="6648" x="5753100" y="5838825"/>
          <p14:tracePt t="6665" x="5734050" y="6019800"/>
          <p14:tracePt t="6682" x="5734050" y="6062663"/>
          <p14:tracePt t="6698" x="5734050" y="6067425"/>
          <p14:tracePt t="6881" x="5734050" y="6062663"/>
          <p14:tracePt t="6886" x="5734050" y="6043613"/>
          <p14:tracePt t="6898" x="5734050" y="6015038"/>
          <p14:tracePt t="6915" x="5734050" y="5915025"/>
          <p14:tracePt t="6932" x="5734050" y="5710238"/>
          <p14:tracePt t="6935" x="5719763" y="5610225"/>
          <p14:tracePt t="6948" x="5710238" y="5529263"/>
          <p14:tracePt t="6965" x="5681663" y="5286375"/>
          <p14:tracePt t="6982" x="5672138" y="5210175"/>
          <p14:tracePt t="6999" x="5643563" y="4852988"/>
          <p14:tracePt t="7015" x="5610225" y="4595813"/>
          <p14:tracePt t="7032" x="5538788" y="4152900"/>
          <p14:tracePt t="7049" x="5529263" y="4029075"/>
          <p14:tracePt t="7065" x="5486400" y="3648075"/>
          <p14:tracePt t="7082" x="5443538" y="3390900"/>
          <p14:tracePt t="7099" x="5424488" y="3138488"/>
          <p14:tracePt t="7115" x="5391150" y="2943225"/>
          <p14:tracePt t="7132" x="5381625" y="2790825"/>
          <p14:tracePt t="7148" x="5381625" y="2733675"/>
          <p14:tracePt t="7165" x="5376863" y="2681288"/>
          <p14:tracePt t="7182" x="5367338" y="2605088"/>
          <p14:tracePt t="7199" x="5367338" y="2581275"/>
          <p14:tracePt t="7202" x="5367338" y="2576513"/>
          <p14:tracePt t="7215" x="5367338" y="2571750"/>
          <p14:tracePt t="7265" x="5367338" y="2566988"/>
          <p14:tracePt t="7268" x="5367338" y="2557463"/>
          <p14:tracePt t="7282" x="5367338" y="2552700"/>
          <p14:tracePt t="7299" x="5367338" y="2547938"/>
          <p14:tracePt t="7530" x="5367338" y="2557463"/>
          <p14:tracePt t="7540" x="5367338" y="2586038"/>
          <p14:tracePt t="7545" x="5372100" y="2614613"/>
          <p14:tracePt t="7558" x="5372100" y="2652713"/>
          <p14:tracePt t="7565" x="5376863" y="2681288"/>
          <p14:tracePt t="7582" x="5414963" y="2838450"/>
          <p14:tracePt t="7599" x="5448300" y="2986088"/>
          <p14:tracePt t="7615" x="5476875" y="3114675"/>
          <p14:tracePt t="7632" x="5505450" y="3295650"/>
          <p14:tracePt t="7650" x="5534025" y="3452813"/>
          <p14:tracePt t="7651" x="5553075" y="3533775"/>
          <p14:tracePt t="7665" x="5562600" y="3609975"/>
          <p14:tracePt t="7682" x="5581650" y="3790950"/>
          <p14:tracePt t="7699" x="5600700" y="3924300"/>
          <p14:tracePt t="7715" x="5619750" y="4090988"/>
          <p14:tracePt t="7732" x="5643563" y="4281488"/>
          <p14:tracePt t="7735" x="5653088" y="4386263"/>
          <p14:tracePt t="7750" x="5662613" y="4500563"/>
          <p14:tracePt t="7765" x="5672138" y="4838700"/>
          <p14:tracePt t="7783" x="5691188" y="5095875"/>
          <p14:tracePt t="7799" x="5691188" y="5186363"/>
          <p14:tracePt t="7816" x="5691188" y="5286375"/>
          <p14:tracePt t="7832" x="5691188" y="5314950"/>
          <p14:tracePt t="7850" x="5691188" y="5405438"/>
          <p14:tracePt t="7855" x="5691188" y="5414963"/>
          <p14:tracePt t="7866" x="5691188" y="5429250"/>
          <p14:tracePt t="7882" x="5691188" y="5438775"/>
          <p14:tracePt t="7899" x="5691188" y="5462588"/>
          <p14:tracePt t="7915" x="5691188" y="5486400"/>
          <p14:tracePt t="7932" x="5691188" y="5514975"/>
          <p14:tracePt t="7949" x="5691188" y="5519738"/>
          <p14:tracePt t="8006" x="5691188" y="5524500"/>
          <p14:tracePt t="8010" x="5691188" y="5534025"/>
          <p14:tracePt t="8020" x="5686425" y="5538788"/>
          <p14:tracePt t="8032" x="5686425" y="5553075"/>
          <p14:tracePt t="9137" x="5681663" y="5553075"/>
          <p14:tracePt t="9147" x="5662613" y="5553075"/>
          <p14:tracePt t="9150" x="5614988" y="5567363"/>
          <p14:tracePt t="9166" x="5519738" y="5600700"/>
          <p14:tracePt t="9183" x="5186363" y="5681663"/>
          <p14:tracePt t="9199" x="4838700" y="5743575"/>
          <p14:tracePt t="9216" x="4129088" y="5776913"/>
          <p14:tracePt t="9233" x="3810000" y="5734050"/>
          <p14:tracePt t="9249" x="3671888" y="5724525"/>
          <p14:tracePt t="9252" x="3438525" y="5710238"/>
          <p14:tracePt t="9266" x="3271838" y="5691188"/>
          <p14:tracePt t="9283" x="3124200" y="5662613"/>
          <p14:tracePt t="9301" x="3028950" y="5634038"/>
          <p14:tracePt t="9316" x="2967038" y="5605463"/>
          <p14:tracePt t="9334" x="2914650" y="5572125"/>
          <p14:tracePt t="9349" x="2852738" y="5543550"/>
          <p14:tracePt t="9366" x="2738438" y="5476875"/>
          <p14:tracePt t="9383" x="2609850" y="5400675"/>
          <p14:tracePt t="9400" x="2457450" y="5276850"/>
          <p14:tracePt t="9403" x="2390775" y="5224463"/>
          <p14:tracePt t="9416" x="2305050" y="5162550"/>
          <p14:tracePt t="9433" x="2214563" y="5081588"/>
          <p14:tracePt t="9449" x="2190750" y="5048250"/>
          <p14:tracePt t="9466" x="2138363" y="4957763"/>
          <p14:tracePt t="9469" x="2124075" y="4929188"/>
          <p14:tracePt t="9483" x="2114550" y="4895850"/>
          <p14:tracePt t="9499" x="2100263" y="4843463"/>
          <p14:tracePt t="9517" x="2100263" y="4814888"/>
          <p14:tracePt t="9533" x="2100263" y="4662488"/>
          <p14:tracePt t="9549" x="2105025" y="4510088"/>
          <p14:tracePt t="9566" x="2157413" y="4291013"/>
          <p14:tracePt t="9583" x="2185988" y="4157663"/>
          <p14:tracePt t="9599" x="2214563" y="4062413"/>
          <p14:tracePt t="9617" x="2238375" y="3990975"/>
          <p14:tracePt t="9633" x="2295525" y="3867150"/>
          <p14:tracePt t="9649" x="2324100" y="3800475"/>
          <p14:tracePt t="9666" x="2352675" y="3757613"/>
          <p14:tracePt t="9683" x="2381250" y="3724275"/>
          <p14:tracePt t="9699" x="2395538" y="3714750"/>
          <p14:tracePt t="9716" x="2400300" y="3709988"/>
          <p14:tracePt t="9733" x="2405063" y="3709988"/>
          <p14:tracePt t="9749" x="2424113" y="3690938"/>
          <p14:tracePt t="9766" x="2500313" y="3619500"/>
          <p14:tracePt t="9783" x="2514600" y="3614738"/>
          <p14:tracePt t="9799" x="2519363" y="3614738"/>
          <p14:tracePt t="9872" x="2519363" y="3619500"/>
          <p14:tracePt t="9876" x="2519363" y="3671888"/>
          <p14:tracePt t="9888" x="2528888" y="3733800"/>
          <p14:tracePt t="9900" x="2538413" y="3800475"/>
          <p14:tracePt t="9916" x="2547938" y="3990975"/>
          <p14:tracePt t="9933" x="2600325" y="4391025"/>
          <p14:tracePt t="9950" x="2628900" y="4586288"/>
          <p14:tracePt t="9966" x="2662238" y="4886325"/>
          <p14:tracePt t="9968" x="2686050" y="5057775"/>
          <p14:tracePt t="9983" x="2724150" y="5443538"/>
          <p14:tracePt t="10000" x="2733675" y="5605463"/>
          <p14:tracePt t="10016" x="2733675" y="5681663"/>
          <p14:tracePt t="10033" x="2743200" y="5700713"/>
          <p14:tracePt t="10220" x="2743200" y="5686425"/>
          <p14:tracePt t="10230" x="2743200" y="5648325"/>
          <p14:tracePt t="10236" x="2743200" y="5610225"/>
          <p14:tracePt t="10250" x="2743200" y="5472113"/>
          <p14:tracePt t="10266" x="2743200" y="5419725"/>
          <p14:tracePt t="10283" x="2743200" y="5253038"/>
          <p14:tracePt t="10300" x="2714625" y="4948238"/>
          <p14:tracePt t="10316" x="2690813" y="4629150"/>
          <p14:tracePt t="10333" x="2681288" y="4462463"/>
          <p14:tracePt t="10350" x="2681288" y="4395788"/>
          <p14:tracePt t="10367" x="2671763" y="4229100"/>
          <p14:tracePt t="10383" x="2671763" y="4138613"/>
          <p14:tracePt t="10400" x="2671763" y="4033838"/>
          <p14:tracePt t="10417" x="2662238" y="3971925"/>
          <p14:tracePt t="10433" x="2662238" y="3957638"/>
          <p14:tracePt t="10569" x="2662238" y="3962400"/>
          <p14:tracePt t="10578" x="2662238" y="3995738"/>
          <p14:tracePt t="10584" x="2667000" y="4071938"/>
          <p14:tracePt t="10600" x="2676525" y="4162425"/>
          <p14:tracePt t="10617" x="2743200" y="4748213"/>
          <p14:tracePt t="10633" x="2752725" y="5048250"/>
          <p14:tracePt t="10650" x="2776538" y="5267325"/>
          <p14:tracePt t="10667" x="2776538" y="5443538"/>
          <p14:tracePt t="10683" x="2776538" y="5514975"/>
          <p14:tracePt t="10701" x="2771775" y="5538788"/>
          <p14:tracePt t="10703" x="2771775" y="5543550"/>
          <p14:tracePt t="11103" x="2795588" y="5514975"/>
          <p14:tracePt t="11112" x="2843213" y="5467350"/>
          <p14:tracePt t="11122" x="2909888" y="5405438"/>
          <p14:tracePt t="11133" x="2995613" y="5343525"/>
          <p14:tracePt t="11150" x="3238500" y="5200650"/>
          <p14:tracePt t="11167" x="4090988" y="4805363"/>
          <p14:tracePt t="11184" x="4414838" y="4676775"/>
          <p14:tracePt t="11200" x="4581525" y="4614863"/>
          <p14:tracePt t="11217" x="4919663" y="4476750"/>
          <p14:tracePt t="11233" x="5110163" y="4362450"/>
          <p14:tracePt t="11250" x="5248275" y="4262438"/>
          <p14:tracePt t="11267" x="5324475" y="4171950"/>
          <p14:tracePt t="11284" x="5386388" y="4090988"/>
          <p14:tracePt t="11301" x="5414963" y="4048125"/>
          <p14:tracePt t="11305" x="5419725" y="4043363"/>
          <p14:tracePt t="11320" x="5419725" y="4038600"/>
          <p14:tracePt t="11333" x="5424488" y="4038600"/>
          <p14:tracePt t="11350" x="5429250" y="4014788"/>
          <p14:tracePt t="11367" x="5438775" y="3995738"/>
          <p14:tracePt t="11384" x="5438775" y="3990975"/>
          <p14:tracePt t="11400" x="5438775" y="3986213"/>
          <p14:tracePt t="11417" x="5438775" y="3971925"/>
          <p14:tracePt t="11434" x="5443538" y="3957638"/>
          <p14:tracePt t="11450" x="5448300" y="3933825"/>
          <p14:tracePt t="11467" x="5448300" y="3924300"/>
          <p14:tracePt t="11484" x="5448300" y="3919538"/>
          <p14:tracePt t="11487" x="5448300" y="3910013"/>
          <p14:tracePt t="11500" x="5448300" y="3905250"/>
          <p14:tracePt t="11517" x="5448300" y="3876675"/>
          <p14:tracePt t="11542" x="5448300" y="3871913"/>
          <p14:tracePt t="11628" x="5448300" y="3867150"/>
          <p14:tracePt t="11632" x="5448300" y="3852863"/>
          <p14:tracePt t="11642" x="5448300" y="3848100"/>
          <p14:tracePt t="11650" x="5448300" y="3843338"/>
          <p14:tracePt t="11667" x="5448300" y="3833813"/>
          <p14:tracePt t="11684" x="5448300" y="3800475"/>
          <p14:tracePt t="11700" x="5457825" y="3700463"/>
          <p14:tracePt t="11717" x="5467350" y="3595688"/>
          <p14:tracePt t="11734" x="5486400" y="3452813"/>
          <p14:tracePt t="11750" x="5500688" y="3357563"/>
          <p14:tracePt t="11767" x="5510213" y="3200400"/>
          <p14:tracePt t="11784" x="5510213" y="3100388"/>
          <p14:tracePt t="11800" x="5510213" y="2971800"/>
          <p14:tracePt t="11817" x="5510213" y="2857500"/>
          <p14:tracePt t="11834" x="5510213" y="2828925"/>
          <p14:tracePt t="11850" x="5510213" y="2795588"/>
          <p14:tracePt t="11867" x="5510213" y="2781300"/>
          <p14:tracePt t="11884" x="5510213" y="2767013"/>
          <p14:tracePt t="11900" x="5510213" y="2747963"/>
          <p14:tracePt t="11917" x="5510213" y="2743200"/>
          <p14:tracePt t="11934" x="5510213" y="2738438"/>
          <p14:tracePt t="12072" x="5510213" y="2762250"/>
          <p14:tracePt t="12076" x="5510213" y="2824163"/>
          <p14:tracePt t="12086" x="5510213" y="2909888"/>
          <p14:tracePt t="12100" x="5510213" y="3014663"/>
          <p14:tracePt t="12117" x="5510213" y="3481388"/>
          <p14:tracePt t="12134" x="5510213" y="3671888"/>
          <p14:tracePt t="12150" x="5510213" y="3700463"/>
          <p14:tracePt t="12152" x="5510213" y="3729038"/>
          <p14:tracePt t="12167" x="5510213" y="3733800"/>
          <p14:tracePt t="12354" x="5510213" y="3709988"/>
          <p14:tracePt t="12364" x="5500688" y="3652838"/>
          <p14:tracePt t="12367" x="5500688" y="3605213"/>
          <p14:tracePt t="12384" x="5491163" y="3562350"/>
          <p14:tracePt t="12401" x="5491163" y="3495675"/>
          <p14:tracePt t="12417" x="5486400" y="3438525"/>
          <p14:tracePt t="12419" x="5486400" y="3386138"/>
          <p14:tracePt t="12434" x="5476875" y="3267075"/>
          <p14:tracePt t="12450" x="5462588" y="3062288"/>
          <p14:tracePt t="12468" x="5462588" y="3000375"/>
          <p14:tracePt t="12469" x="5457825" y="2933700"/>
          <p14:tracePt t="12484" x="5457825" y="2867025"/>
          <p14:tracePt t="12501" x="5457825" y="2819400"/>
          <p14:tracePt t="12517" x="5457825" y="2805113"/>
          <p14:tracePt t="12772" x="5457825" y="2809875"/>
          <p14:tracePt t="12778" x="5457825" y="2824163"/>
          <p14:tracePt t="12788" x="5457825" y="2852738"/>
          <p14:tracePt t="12801" x="5462588" y="2933700"/>
          <p14:tracePt t="12818" x="5462588" y="3052763"/>
          <p14:tracePt t="12834" x="5462588" y="3128963"/>
          <p14:tracePt t="12851" x="5462588" y="3357563"/>
          <p14:tracePt t="12867" x="5462588" y="3433763"/>
          <p14:tracePt t="12894" x="5462588" y="3443288"/>
          <p14:tracePt t="13150" x="0" y="0"/>
        </p14:tracePtLst>
        <p14:tracePtLst>
          <p14:tracePt t="19546" x="5462588" y="3443288"/>
          <p14:tracePt t="19814" x="5491163" y="3443288"/>
          <p14:tracePt t="19818" x="5529263" y="3438525"/>
          <p14:tracePt t="19828" x="5591175" y="3438525"/>
          <p14:tracePt t="19837" x="5657850" y="3438525"/>
          <p14:tracePt t="19854" x="5795963" y="3438525"/>
          <p14:tracePt t="19870" x="5905500" y="3438525"/>
          <p14:tracePt t="19887" x="5910263" y="3438525"/>
          <p14:tracePt t="19939" x="5915025" y="3433763"/>
          <p14:tracePt t="19950" x="5943600" y="3409950"/>
          <p14:tracePt t="19960" x="5962650" y="3390900"/>
          <p14:tracePt t="19970" x="6000750" y="3357563"/>
          <p14:tracePt t="19987" x="6096000" y="3252788"/>
          <p14:tracePt t="20004" x="6300788" y="2990850"/>
          <p14:tracePt t="20020" x="6405563" y="2814638"/>
          <p14:tracePt t="20037" x="6434138" y="2747963"/>
          <p14:tracePt t="20054" x="6443663" y="2590800"/>
          <p14:tracePt t="20070" x="6443663" y="2457450"/>
          <p14:tracePt t="20087" x="6410325" y="2405063"/>
          <p14:tracePt t="20104" x="6391275" y="2386013"/>
          <p14:tracePt t="20120" x="6386513" y="2386013"/>
          <p14:tracePt t="20137" x="6357938" y="2376488"/>
          <p14:tracePt t="20154" x="6338888" y="2366963"/>
          <p14:tracePt t="20170" x="6329363" y="2366963"/>
          <p14:tracePt t="20172" x="6315075" y="2366963"/>
          <p14:tracePt t="20187" x="6281738" y="2366963"/>
          <p14:tracePt t="20204" x="6257925" y="2366963"/>
          <p14:tracePt t="20220" x="6224588" y="2366963"/>
          <p14:tracePt t="20237" x="6191250" y="2366963"/>
          <p14:tracePt t="20254" x="6167438" y="2366963"/>
          <p14:tracePt t="20271" x="6134100" y="2381250"/>
          <p14:tracePt t="20287" x="6124575" y="2386013"/>
          <p14:tracePt t="20304" x="6091238" y="2405063"/>
          <p14:tracePt t="20320" x="6029325" y="2438400"/>
          <p14:tracePt t="20337" x="5934075" y="2495550"/>
          <p14:tracePt t="20354" x="5881688" y="2524125"/>
          <p14:tracePt t="20370" x="5848350" y="2547938"/>
          <p14:tracePt t="20388" x="5795963" y="2576513"/>
          <p14:tracePt t="20404" x="5743575" y="2600325"/>
          <p14:tracePt t="20421" x="5676900" y="2628900"/>
          <p14:tracePt t="20437" x="5653088" y="2643188"/>
          <p14:tracePt t="20454" x="5624513" y="2662238"/>
          <p14:tracePt t="20471" x="5600700" y="2690813"/>
          <p14:tracePt t="20488" x="5586413" y="2714625"/>
          <p14:tracePt t="20504" x="5562600" y="2757488"/>
          <p14:tracePt t="20521" x="5557838" y="2790825"/>
          <p14:tracePt t="20538" x="5557838" y="2852738"/>
          <p14:tracePt t="20554" x="5557838" y="2900363"/>
          <p14:tracePt t="20570" x="5557838" y="2976563"/>
          <p14:tracePt t="20587" x="5591175" y="3148013"/>
          <p14:tracePt t="20604" x="5629275" y="3205163"/>
          <p14:tracePt t="20621" x="5691188" y="3295650"/>
          <p14:tracePt t="20621" x="5715000" y="3328988"/>
          <p14:tracePt t="20637" x="5757863" y="3390900"/>
          <p14:tracePt t="20654" x="5800725" y="3448050"/>
          <p14:tracePt t="20670" x="5881688" y="3509963"/>
          <p14:tracePt t="20687" x="5924550" y="3543300"/>
          <p14:tracePt t="20704" x="5957888" y="3562350"/>
          <p14:tracePt t="20721" x="6010275" y="3586163"/>
          <p14:tracePt t="20737" x="6072188" y="3619500"/>
          <p14:tracePt t="20754" x="6148388" y="3643313"/>
          <p14:tracePt t="20770" x="6229350" y="3657600"/>
          <p14:tracePt t="20787" x="6315075" y="3667125"/>
          <p14:tracePt t="20804" x="6334125" y="3667125"/>
          <p14:tracePt t="20821" x="6357938" y="3667125"/>
          <p14:tracePt t="20837" x="6367463" y="3667125"/>
          <p14:tracePt t="20985" x="0" y="0"/>
        </p14:tracePtLst>
        <p14:tracePtLst>
          <p14:tracePt t="24628" x="6572250" y="3786188"/>
          <p14:tracePt t="24681" x="6577013" y="3790950"/>
          <p14:tracePt t="24687" x="6596063" y="3810000"/>
          <p14:tracePt t="24698" x="6643688" y="3838575"/>
          <p14:tracePt t="24705" x="6677025" y="3862388"/>
          <p14:tracePt t="24722" x="6696075" y="3876675"/>
          <p14:tracePt t="24739" x="6734175" y="3900488"/>
          <p14:tracePt t="24756" x="6796088" y="3924300"/>
          <p14:tracePt t="24772" x="6877050" y="3938588"/>
          <p14:tracePt t="24789" x="7010400" y="3957638"/>
          <p14:tracePt t="24806" x="7148513" y="3957638"/>
          <p14:tracePt t="24822" x="7353300" y="3957638"/>
          <p14:tracePt t="24825" x="7467600" y="3957638"/>
          <p14:tracePt t="24839" x="7624763" y="3952875"/>
          <p14:tracePt t="24856" x="7781925" y="3924300"/>
          <p14:tracePt t="24873" x="7939088" y="3862388"/>
          <p14:tracePt t="24889" x="8186738" y="3719513"/>
          <p14:tracePt t="24906" x="8239125" y="3671888"/>
          <p14:tracePt t="24922" x="8253413" y="3638550"/>
          <p14:tracePt t="24939" x="8272463" y="3533775"/>
          <p14:tracePt t="24956" x="8272463" y="3452813"/>
          <p14:tracePt t="24972" x="8272463" y="3386138"/>
          <p14:tracePt t="24989" x="8253413" y="3324225"/>
          <p14:tracePt t="25006" x="8153400" y="3195638"/>
          <p14:tracePt t="25022" x="7986713" y="3048000"/>
          <p14:tracePt t="25039" x="7758113" y="2919413"/>
          <p14:tracePt t="25056" x="7481888" y="2828925"/>
          <p14:tracePt t="25059" x="7391400" y="2809875"/>
          <p14:tracePt t="25072" x="7291388" y="2786063"/>
          <p14:tracePt t="25089" x="7048500" y="2757488"/>
          <p14:tracePt t="25106" x="6815138" y="2724150"/>
          <p14:tracePt t="25123" x="6548438" y="2747963"/>
          <p14:tracePt t="25139" x="6462713" y="2771775"/>
          <p14:tracePt t="25156" x="6434138" y="2781300"/>
          <p14:tracePt t="25158" x="6400800" y="2795588"/>
          <p14:tracePt t="25173" x="6381750" y="2824163"/>
          <p14:tracePt t="25189" x="6362700" y="2867025"/>
          <p14:tracePt t="25206" x="6329363" y="2928938"/>
          <p14:tracePt t="25222" x="6305550" y="3005138"/>
          <p14:tracePt t="25241" x="6291263" y="3038475"/>
          <p14:tracePt t="25256" x="6276975" y="3095625"/>
          <p14:tracePt t="25273" x="6267450" y="3157538"/>
          <p14:tracePt t="25289" x="6272213" y="3233738"/>
          <p14:tracePt t="25306" x="6291263" y="3267075"/>
          <p14:tracePt t="25322" x="6329363" y="3309938"/>
          <p14:tracePt t="25339" x="6376988" y="3376613"/>
          <p14:tracePt t="25356" x="6457950" y="3438525"/>
          <p14:tracePt t="25372" x="6534150" y="3500438"/>
          <p14:tracePt t="25389" x="6691313" y="3562350"/>
          <p14:tracePt t="25406" x="6838950" y="3609975"/>
          <p14:tracePt t="25422" x="7086600" y="3662363"/>
          <p14:tracePt t="25439" x="7348538" y="3662363"/>
          <p14:tracePt t="25441" x="7448550" y="3657600"/>
          <p14:tracePt t="25456" x="7743825" y="3576638"/>
          <p14:tracePt t="25473" x="7920038" y="3505200"/>
          <p14:tracePt t="25489" x="8001000" y="3467100"/>
          <p14:tracePt t="25506" x="8143875" y="3405188"/>
          <p14:tracePt t="25523" x="8162925" y="3386138"/>
          <p14:tracePt t="25539" x="8172450" y="3371850"/>
          <p14:tracePt t="25556" x="8172450" y="3362325"/>
          <p14:tracePt t="25572" x="8191500" y="3305175"/>
          <p14:tracePt t="25590" x="8191500" y="3267075"/>
          <p14:tracePt t="25606" x="8205788" y="3233738"/>
          <p14:tracePt t="25623" x="8205788" y="3190875"/>
          <p14:tracePt t="25639" x="8191500" y="3148013"/>
          <p14:tracePt t="25642" x="8177213" y="3133725"/>
          <p14:tracePt t="25656" x="8162925" y="3124200"/>
          <p14:tracePt t="25673" x="8105775" y="3067050"/>
          <p14:tracePt t="25689" x="8029575" y="3024188"/>
          <p14:tracePt t="25706" x="7905750" y="2957513"/>
          <p14:tracePt t="25723" x="7577138" y="2843213"/>
          <p14:tracePt t="25739" x="7458075" y="2833688"/>
          <p14:tracePt t="25756" x="7367588" y="2833688"/>
          <p14:tracePt t="25773" x="7339013" y="2833688"/>
          <p14:tracePt t="25789" x="7243763" y="2833688"/>
          <p14:tracePt t="25806" x="7186613" y="2833688"/>
          <p14:tracePt t="25822" x="7110413" y="2833688"/>
          <p14:tracePt t="25839" x="7086600" y="2838450"/>
          <p14:tracePt t="25856" x="7067550" y="2843213"/>
          <p14:tracePt t="25873" x="7058025" y="2843213"/>
          <p14:tracePt t="25889" x="7058025" y="2847975"/>
          <p14:tracePt t="26058" x="0" y="0"/>
        </p14:tracePtLst>
        <p14:tracePtLst>
          <p14:tracePt t="37522" x="7305675" y="1495425"/>
          <p14:tracePt t="37670" x="7310438" y="1495425"/>
          <p14:tracePt t="37682" x="7329488" y="1495425"/>
          <p14:tracePt t="37685" x="7348538" y="1495425"/>
          <p14:tracePt t="37694" x="7367588" y="1495425"/>
          <p14:tracePt t="37711" x="7458075" y="1514475"/>
          <p14:tracePt t="37728" x="7553325" y="1533525"/>
          <p14:tracePt t="37744" x="7624763" y="1538288"/>
          <p14:tracePt t="37761" x="7700963" y="1538288"/>
          <p14:tracePt t="37778" x="7748588" y="1538288"/>
          <p14:tracePt t="37794" x="7777163" y="1538288"/>
          <p14:tracePt t="37811" x="7781925" y="1538288"/>
          <p14:tracePt t="37966" x="7762875" y="1538288"/>
          <p14:tracePt t="37976" x="7724775" y="1538288"/>
          <p14:tracePt t="37982" x="7672388" y="1538288"/>
          <p14:tracePt t="37994" x="7605713" y="1538288"/>
          <p14:tracePt t="38011" x="7439025" y="1533525"/>
          <p14:tracePt t="38028" x="7224713" y="1524000"/>
          <p14:tracePt t="38044" x="6943725" y="1514475"/>
          <p14:tracePt t="38061" x="6100763" y="1481138"/>
          <p14:tracePt t="38078" x="5653088" y="1466850"/>
          <p14:tracePt t="38094" x="5414963" y="1452563"/>
          <p14:tracePt t="38111" x="4791075" y="1452563"/>
          <p14:tracePt t="38128" x="4057650" y="1462088"/>
          <p14:tracePt t="38145" x="3771900" y="1462088"/>
          <p14:tracePt t="38161" x="2967038" y="1476375"/>
          <p14:tracePt t="38178" x="2152650" y="1504950"/>
          <p14:tracePt t="38195" x="1538288" y="1552575"/>
          <p14:tracePt t="38211" x="1147763" y="1552575"/>
          <p14:tracePt t="38228" x="719138" y="1576388"/>
          <p14:tracePt t="38244" x="133350" y="1624013"/>
          <p14:tracePt t="38728" x="185738" y="1890713"/>
          <p14:tracePt t="38733" x="471488" y="1890713"/>
          <p14:tracePt t="38744" x="585788" y="1900238"/>
          <p14:tracePt t="38761" x="661988" y="1900238"/>
          <p14:tracePt t="38778" x="809625" y="1900238"/>
          <p14:tracePt t="38795" x="814388" y="1900238"/>
          <p14:tracePt t="39354" x="828675" y="1900238"/>
          <p14:tracePt t="39358" x="866775" y="1900238"/>
          <p14:tracePt t="39368" x="919163" y="1900238"/>
          <p14:tracePt t="39378" x="995363" y="1900238"/>
          <p14:tracePt t="39396" x="1209675" y="1900238"/>
          <p14:tracePt t="39397" x="1333500" y="1900238"/>
          <p14:tracePt t="39411" x="1476375" y="1909763"/>
          <p14:tracePt t="39430" x="1981200" y="1909763"/>
          <p14:tracePt t="39445" x="2162175" y="1924050"/>
          <p14:tracePt t="39462" x="2214563" y="1924050"/>
          <p14:tracePt t="40181" x="0" y="0"/>
        </p14:tracePtLst>
        <p14:tracePtLst>
          <p14:tracePt t="44885" x="5719763" y="5281613"/>
          <p14:tracePt t="45264" x="5719763" y="5276850"/>
          <p14:tracePt t="45274" x="5719763" y="5248275"/>
          <p14:tracePt t="45281" x="5710238" y="5200650"/>
          <p14:tracePt t="45297" x="5700713" y="5081588"/>
          <p14:tracePt t="45314" x="5681663" y="4914900"/>
          <p14:tracePt t="45330" x="5662613" y="4724400"/>
          <p14:tracePt t="45348" x="5643563" y="4505325"/>
          <p14:tracePt t="45364" x="5619750" y="4324350"/>
          <p14:tracePt t="45381" x="5610225" y="4148138"/>
          <p14:tracePt t="45384" x="5600700" y="4081463"/>
          <p14:tracePt t="45397" x="5595938" y="4029075"/>
          <p14:tracePt t="45414" x="5586413" y="3895725"/>
          <p14:tracePt t="45431" x="5562600" y="3719513"/>
          <p14:tracePt t="45448" x="5543550" y="3562350"/>
          <p14:tracePt t="45451" x="5534025" y="3495675"/>
          <p14:tracePt t="45464" x="5534025" y="3405188"/>
          <p14:tracePt t="45481" x="5534025" y="3338513"/>
          <p14:tracePt t="45497" x="5534025" y="3319463"/>
          <p14:tracePt t="45514" x="5534025" y="3252788"/>
          <p14:tracePt t="45517" x="5534025" y="3209925"/>
          <p14:tracePt t="45530" x="5529263" y="3152775"/>
          <p14:tracePt t="45547" x="5529263" y="3124200"/>
          <p14:tracePt t="45550" x="5529263" y="3095625"/>
          <p14:tracePt t="45564" x="5529263" y="3076575"/>
          <p14:tracePt t="45581" x="5529263" y="3000375"/>
          <p14:tracePt t="45597" x="5529263" y="2909888"/>
          <p14:tracePt t="45614" x="5529263" y="2852738"/>
          <p14:tracePt t="45631" x="5529263" y="2828925"/>
          <p14:tracePt t="45648" x="5529263" y="2814638"/>
          <p14:tracePt t="45664" x="5524500" y="2809875"/>
          <p14:tracePt t="45681" x="5524500" y="2767013"/>
          <p14:tracePt t="45697" x="5524500" y="2747963"/>
          <p14:tracePt t="45714" x="5524500" y="2738438"/>
          <p14:tracePt t="45731" x="5524500" y="2719388"/>
          <p14:tracePt t="45747" x="5524500" y="2705100"/>
          <p14:tracePt t="45765" x="5524500" y="2628900"/>
          <p14:tracePt t="45781" x="5529263" y="2566988"/>
          <p14:tracePt t="45797" x="5529263" y="2543175"/>
          <p14:tracePt t="45814" x="5529263" y="2533650"/>
          <p14:tracePt t="45848" x="5534025" y="2533650"/>
          <p14:tracePt t="46051" x="5534025" y="2538413"/>
          <p14:tracePt t="46060" x="5534025" y="2566988"/>
          <p14:tracePt t="46070" x="5543550" y="2605088"/>
          <p14:tracePt t="46081" x="5543550" y="2657475"/>
          <p14:tracePt t="46098" x="5562600" y="2790825"/>
          <p14:tracePt t="46101" x="5581650" y="2867025"/>
          <p14:tracePt t="46116" x="5600700" y="3038475"/>
          <p14:tracePt t="46131" x="5629275" y="3309938"/>
          <p14:tracePt t="46148" x="5648325" y="3524250"/>
          <p14:tracePt t="46164" x="5662613" y="3743325"/>
          <p14:tracePt t="46166" x="5662613" y="3857625"/>
          <p14:tracePt t="46181" x="5672138" y="4071938"/>
          <p14:tracePt t="46198" x="5695950" y="4443413"/>
          <p14:tracePt t="46214" x="5705475" y="4533900"/>
          <p14:tracePt t="46231" x="5724525" y="4752975"/>
          <p14:tracePt t="46248" x="5724525" y="4857750"/>
          <p14:tracePt t="46264" x="5729288" y="4924425"/>
          <p14:tracePt t="46281" x="5729288" y="4957763"/>
          <p14:tracePt t="46298" x="5729288" y="4972050"/>
          <p14:tracePt t="46661" x="5729288" y="4933950"/>
          <p14:tracePt t="46666" x="5719763" y="4881563"/>
          <p14:tracePt t="46676" x="5719763" y="4805363"/>
          <p14:tracePt t="46681" x="5719763" y="4719638"/>
          <p14:tracePt t="46698" x="5710238" y="4605338"/>
          <p14:tracePt t="46714" x="5695950" y="4305300"/>
          <p14:tracePt t="46731" x="5695950" y="3900488"/>
          <p14:tracePt t="46748" x="5695950" y="3609975"/>
          <p14:tracePt t="46764" x="5686425" y="3390900"/>
          <p14:tracePt t="46781" x="5686425" y="3152775"/>
          <p14:tracePt t="46798" x="5686425" y="2914650"/>
          <p14:tracePt t="46814" x="5686425" y="2633663"/>
          <p14:tracePt t="46831" x="5686425" y="2514600"/>
          <p14:tracePt t="46833" x="5686425" y="2476500"/>
          <p14:tracePt t="46848" x="5686425" y="2447925"/>
          <p14:tracePt t="46866" x="5686425" y="2400300"/>
          <p14:tracePt t="46881" x="5686425" y="2343150"/>
          <p14:tracePt t="46883" x="5686425" y="2305050"/>
          <p14:tracePt t="46898" x="5686425" y="2276475"/>
          <p14:tracePt t="46900" x="5686425" y="2262188"/>
          <p14:tracePt t="46914" x="5686425" y="2243138"/>
          <p14:tracePt t="47036" x="5686425" y="2262188"/>
          <p14:tracePt t="47040" x="5686425" y="2290763"/>
          <p14:tracePt t="47050" x="5686425" y="2309813"/>
          <p14:tracePt t="47065" x="5691188" y="2352675"/>
          <p14:tracePt t="47081" x="5695950" y="2419350"/>
          <p14:tracePt t="47098" x="5710238" y="2576513"/>
          <p14:tracePt t="47115" x="5738813" y="2814638"/>
          <p14:tracePt t="47131" x="5776913" y="3271838"/>
          <p14:tracePt t="47148" x="5800725" y="3514725"/>
          <p14:tracePt t="47165" x="5810250" y="3719513"/>
          <p14:tracePt t="47181" x="5819775" y="3976688"/>
          <p14:tracePt t="47198" x="5819775" y="4181475"/>
          <p14:tracePt t="47215" x="5819775" y="4395788"/>
          <p14:tracePt t="47231" x="5819775" y="4586288"/>
          <p14:tracePt t="47233" x="5819775" y="4648200"/>
          <p14:tracePt t="47248" x="5819775" y="4700588"/>
          <p14:tracePt t="47265" x="5819775" y="4767263"/>
          <p14:tracePt t="47281" x="5819775" y="4800600"/>
          <p14:tracePt t="47298" x="5819775" y="4862513"/>
          <p14:tracePt t="47315" x="5829300" y="4910138"/>
          <p14:tracePt t="47331" x="5829300" y="4929188"/>
          <p14:tracePt t="47334" x="5829300" y="4943475"/>
          <p14:tracePt t="47348" x="5829300" y="4948238"/>
          <p14:tracePt t="47908" x="0" y="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>
                <a:latin typeface="Calibri" panose="020F0502020204030204" pitchFamily="34" charset="0"/>
                <a:cs typeface="Calibri" panose="020F0502020204030204" pitchFamily="34" charset="0"/>
              </a:rPr>
              <a:pPr>
                <a:defRPr/>
              </a:pPr>
              <a:t>2</a:t>
            </a:fld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10952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Outline</a:t>
            </a:r>
          </a:p>
        </p:txBody>
      </p:sp>
      <p:sp>
        <p:nvSpPr>
          <p:cNvPr id="6" name="Content Placeholder 11"/>
          <p:cNvSpPr>
            <a:spLocks noGrp="1"/>
          </p:cNvSpPr>
          <p:nvPr>
            <p:ph sz="quarter" idx="1"/>
          </p:nvPr>
        </p:nvSpPr>
        <p:spPr>
          <a:xfrm>
            <a:off x="284737" y="1022164"/>
            <a:ext cx="8654547" cy="4647115"/>
          </a:xfrm>
          <a:noFill/>
          <a:ln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>
            <a:normAutofit/>
          </a:bodyPr>
          <a:lstStyle>
            <a:lvl1pPr marL="231775" indent="-2317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indent="0">
              <a:buNone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금속 유기 </a:t>
            </a:r>
            <a:r>
              <a:rPr lang="ko-KR" alt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골격체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(Metal-Organic </a:t>
            </a:r>
            <a:r>
              <a:rPr lang="en-US" altLang="ko-K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Framewok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MOF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의 두 가지 </a:t>
            </a:r>
            <a:r>
              <a:rPr lang="ko-KR" alt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표현자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Working capacity 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예측 모델 구현</a:t>
            </a:r>
            <a:b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087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>
                <a:latin typeface="Calibri" panose="020F0502020204030204" pitchFamily="34" charset="0"/>
                <a:cs typeface="Calibri" panose="020F0502020204030204" pitchFamily="34" charset="0"/>
              </a:rPr>
              <a:pPr>
                <a:defRPr/>
              </a:pPr>
              <a:t>3</a:t>
            </a:fld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10952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Outline</a:t>
            </a:r>
          </a:p>
        </p:txBody>
      </p:sp>
      <p:sp>
        <p:nvSpPr>
          <p:cNvPr id="6" name="Content Placeholder 11"/>
          <p:cNvSpPr>
            <a:spLocks noGrp="1"/>
          </p:cNvSpPr>
          <p:nvPr>
            <p:ph sz="quarter" idx="1"/>
          </p:nvPr>
        </p:nvSpPr>
        <p:spPr>
          <a:xfrm>
            <a:off x="284737" y="1022164"/>
            <a:ext cx="8654547" cy="4647115"/>
          </a:xfrm>
          <a:noFill/>
          <a:ln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>
            <a:normAutofit/>
          </a:bodyPr>
          <a:lstStyle>
            <a:lvl1pPr marL="231775" indent="-2317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indent="0">
              <a:buNone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금속 유기 </a:t>
            </a:r>
            <a:r>
              <a:rPr lang="ko-KR" alt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골격체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(Metal-Organic </a:t>
            </a:r>
            <a:r>
              <a:rPr lang="en-US" altLang="ko-K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Framewok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0" indent="0">
              <a:buNone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MOF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의 두 가지 </a:t>
            </a:r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표현자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Working capacity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예측 모델 구현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692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1">
            <a:extLst>
              <a:ext uri="{FF2B5EF4-FFF2-40B4-BE49-F238E27FC236}">
                <a16:creationId xmlns:a16="http://schemas.microsoft.com/office/drawing/2014/main" id="{874E15F0-434F-3B4D-6706-4B8AD1FFD861}"/>
              </a:ext>
            </a:extLst>
          </p:cNvPr>
          <p:cNvSpPr txBox="1">
            <a:spLocks/>
          </p:cNvSpPr>
          <p:nvPr/>
        </p:nvSpPr>
        <p:spPr bwMode="auto">
          <a:xfrm>
            <a:off x="354684" y="1281924"/>
            <a:ext cx="8249670" cy="506807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14300" prst="hardEdge"/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231775" indent="-231775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6000"/>
              <a:buFont typeface="Wingdings 3" pitchFamily="18" charset="2"/>
              <a:buChar char=""/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ＭＳ Ｐゴシック" charset="0"/>
              </a:defRPr>
            </a:lvl1pPr>
            <a:lvl2pPr marL="631825" indent="-231775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chemeClr val="accent2"/>
              </a:buClr>
              <a:buSzPct val="76000"/>
              <a:buFont typeface="Wingdings 3" pitchFamily="18" charset="2"/>
              <a:buChar char=""/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1143000" indent="-228600" algn="l" rtl="0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BCBCBC"/>
              </a:buClr>
              <a:buSzPct val="76000"/>
              <a:buFont typeface="Wingdings 3" pitchFamily="18" charset="2"/>
              <a:buChar char=""/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600200" indent="-228600" algn="l" rtl="0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8BA2B4"/>
              </a:buClr>
              <a:buSzPct val="70000"/>
              <a:buFont typeface="Wingdings" pitchFamily="2" charset="2"/>
              <a:buChar char=""/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2057400" indent="-228600" algn="l" rtl="0" eaLnBrk="0" fontAlgn="base" hangingPunct="0">
              <a:spcBef>
                <a:spcPts val="3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"/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514600" indent="-228600" algn="l" rtl="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971800" indent="-228600" algn="l" rtl="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429000" indent="-228600" algn="l" rtl="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886200" indent="-228600" algn="l" rtl="0" eaLnBrk="0" fontAlgn="base" latinLnBrk="0" hangingPunct="0">
              <a:spcBef>
                <a:spcPct val="0"/>
              </a:spcBef>
              <a:spcAft>
                <a:spcPct val="0"/>
              </a:spcAft>
              <a:buClr>
                <a:srgbClr val="9FB8CD"/>
              </a:buClr>
              <a:buSzPct val="75000"/>
              <a:buFont typeface="Wingdings 3"/>
              <a:buChar char=""/>
              <a:defRPr kumimoji="0" lang="en-US"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Nano-porous materials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contain pores on the order of few Angstroms to nanometers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Different classes of materials exist: zeolites, MOFs, COFs, etc.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Large surface area and high tunability</a:t>
            </a:r>
          </a:p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90000"/>
              </a:lnSpc>
              <a:defRPr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ko-KR" altLang="en-US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나노 다공성 물질들</a:t>
            </a:r>
            <a:endParaRPr lang="en-US" altLang="ko-KR" b="1" dirty="0">
              <a:solidFill>
                <a:schemeClr val="tx1"/>
              </a:solidFill>
              <a:latin typeface="Calibri" panose="020F0502020204030204" pitchFamily="34" charset="0"/>
              <a:ea typeface="Dotum" pitchFamily="34" charset="-127"/>
              <a:cs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9228" y="2660877"/>
            <a:ext cx="1181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Zeolites</a:t>
            </a:r>
          </a:p>
        </p:txBody>
      </p:sp>
      <p:pic>
        <p:nvPicPr>
          <p:cNvPr id="21" name="Picture 2" descr="캡처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5"/>
          <a:stretch>
            <a:fillRect/>
          </a:stretch>
        </p:blipFill>
        <p:spPr bwMode="auto">
          <a:xfrm>
            <a:off x="67261" y="3111234"/>
            <a:ext cx="1979111" cy="2710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3" descr="nchem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29" b="8728"/>
          <a:stretch/>
        </p:blipFill>
        <p:spPr bwMode="auto">
          <a:xfrm>
            <a:off x="6877813" y="3781373"/>
            <a:ext cx="2009041" cy="2044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5281248" y="2590432"/>
            <a:ext cx="5387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Metal-organic</a:t>
            </a:r>
            <a:br>
              <a:rPr lang="en-US" altLang="ko-KR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ko-KR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frameworks </a:t>
            </a:r>
          </a:p>
          <a:p>
            <a:pPr algn="ctr"/>
            <a:r>
              <a:rPr lang="en-US" altLang="ko-KR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(MOFs)</a:t>
            </a:r>
          </a:p>
        </p:txBody>
      </p:sp>
      <p:pic>
        <p:nvPicPr>
          <p:cNvPr id="6146" name="Picture 2" descr="Exploration of stable, crystalline, porous covalent organic framework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372" y="3428682"/>
            <a:ext cx="4598858" cy="207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2095688" y="5465292"/>
            <a:ext cx="48369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Covalent organic frameworks (COFs)</a:t>
            </a:r>
          </a:p>
        </p:txBody>
      </p:sp>
      <p:sp>
        <p:nvSpPr>
          <p:cNvPr id="1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612775" y="6356350"/>
            <a:ext cx="1981200" cy="366713"/>
          </a:xfrm>
        </p:spPr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>
                <a:latin typeface="Calibri" panose="020F0502020204030204" pitchFamily="34" charset="0"/>
                <a:cs typeface="Calibri" panose="020F0502020204030204" pitchFamily="34" charset="0"/>
              </a:rPr>
              <a:pPr>
                <a:defRPr/>
              </a:pPr>
              <a:t>4</a:t>
            </a:fld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93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14"/>
    </mc:Choice>
    <mc:Fallback xmlns="">
      <p:transition spd="slow" advTm="2561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ko-KR" altLang="en-US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나노 다공성 물질의 활용</a:t>
            </a:r>
            <a:endParaRPr lang="en-US" altLang="ko-KR" b="1" dirty="0">
              <a:solidFill>
                <a:schemeClr val="tx1"/>
              </a:solidFill>
              <a:latin typeface="Calibri" panose="020F0502020204030204" pitchFamily="34" charset="0"/>
              <a:ea typeface="Dotum" pitchFamily="34" charset="-127"/>
              <a:cs typeface="Calibri" panose="020F0502020204030204" pitchFamily="34" charset="0"/>
            </a:endParaRPr>
          </a:p>
        </p:txBody>
      </p:sp>
      <p:sp>
        <p:nvSpPr>
          <p:cNvPr id="17" name="Slide Number Placeholder 1"/>
          <p:cNvSpPr txBox="1">
            <a:spLocks/>
          </p:cNvSpPr>
          <p:nvPr/>
        </p:nvSpPr>
        <p:spPr>
          <a:xfrm>
            <a:off x="612775" y="6356350"/>
            <a:ext cx="1981200" cy="3667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400" kern="1200" smtClean="0">
                <a:solidFill>
                  <a:schemeClr val="tx2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+mn-cs"/>
              </a:defRPr>
            </a:lvl9pPr>
          </a:lstStyle>
          <a:p>
            <a:pPr>
              <a:defRPr/>
            </a:pPr>
            <a:endParaRPr lang="en-US" altLang="ko-KR" dirty="0">
              <a:latin typeface="Calibri" panose="020F0502020204030204" pitchFamily="34" charset="0"/>
            </a:endParaRPr>
          </a:p>
        </p:txBody>
      </p:sp>
      <p:pic>
        <p:nvPicPr>
          <p:cNvPr id="18" name="Picture 6" descr="http://www.umich.edu/~becklab/mficatalysis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8" b="6549"/>
          <a:stretch/>
        </p:blipFill>
        <p:spPr bwMode="auto">
          <a:xfrm>
            <a:off x="5290360" y="1469552"/>
            <a:ext cx="3250406" cy="173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Graphical abstract: Luminescent metal–organic frameworks for chemical sensing and explosive detec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395" y="1351833"/>
            <a:ext cx="211455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105660" y="5432098"/>
            <a:ext cx="4252947" cy="618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Gas Separation</a:t>
            </a:r>
            <a:endParaRPr lang="en-US" altLang="ko-KR" sz="2000" b="1" baseline="30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>
              <a:lnSpc>
                <a:spcPct val="90000"/>
              </a:lnSpc>
            </a:pP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(e.g., carbon capture, pollutant removal)</a:t>
            </a:r>
            <a:endParaRPr lang="ko-KR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3" name="Picture 8" descr="C:\Users\Jihan Kim\Downloads\image_0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967" y="3747911"/>
            <a:ext cx="2504209" cy="1698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1663012" y="1033855"/>
            <a:ext cx="906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Sensor</a:t>
            </a:r>
            <a:endParaRPr lang="ko-KR" altLang="en-US" sz="2000" b="1" baseline="30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232704" y="5406128"/>
            <a:ext cx="3819461" cy="618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altLang="ko-K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Gas Storage</a:t>
            </a:r>
          </a:p>
          <a:p>
            <a:pPr algn="ctr">
              <a:lnSpc>
                <a:spcPct val="90000"/>
              </a:lnSpc>
            </a:pP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(e.g. H</a:t>
            </a:r>
            <a:r>
              <a:rPr lang="en-US" altLang="ko-KR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/CH</a:t>
            </a:r>
            <a:r>
              <a:rPr lang="en-US" altLang="ko-KR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 storage, ANG vehicle)</a:t>
            </a:r>
            <a:endParaRPr lang="ko-KR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31448" y="1048088"/>
            <a:ext cx="11079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Catalysis</a:t>
            </a:r>
            <a:endParaRPr lang="ko-KR" altLang="en-US" sz="2000" b="1" baseline="30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7" name="Picture 2" descr="http://www.science.tamu.edu/img/articles/Zhou_GasTank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154" y="3639995"/>
            <a:ext cx="1657144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5"/>
          <p:cNvSpPr>
            <a:spLocks noChangeArrowheads="1"/>
          </p:cNvSpPr>
          <p:nvPr/>
        </p:nvSpPr>
        <p:spPr bwMode="auto">
          <a:xfrm>
            <a:off x="842659" y="3202842"/>
            <a:ext cx="295151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P. Kumar et al, </a:t>
            </a:r>
            <a:r>
              <a:rPr lang="en-US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TrAC</a:t>
            </a: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200" b="1" dirty="0">
                <a:latin typeface="Calibri" panose="020F0502020204030204" pitchFamily="34" charset="0"/>
                <a:cs typeface="Calibri" panose="020F0502020204030204" pitchFamily="34" charset="0"/>
              </a:rPr>
              <a:t>73</a:t>
            </a: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, 39 (2015).</a:t>
            </a:r>
          </a:p>
          <a:p>
            <a:pPr eaLnBrk="0" hangingPunct="0"/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Z. Hu et al., </a:t>
            </a:r>
            <a:r>
              <a:rPr lang="en-US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Chem. Soc. Rev.</a:t>
            </a: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200" b="1" dirty="0">
                <a:latin typeface="Calibri" panose="020F0502020204030204" pitchFamily="34" charset="0"/>
                <a:cs typeface="Calibri" panose="020F0502020204030204" pitchFamily="34" charset="0"/>
              </a:rPr>
              <a:t>43</a:t>
            </a: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, 5815 (2014).</a:t>
            </a:r>
          </a:p>
        </p:txBody>
      </p:sp>
      <p:sp>
        <p:nvSpPr>
          <p:cNvPr id="44" name="Rectangle 5"/>
          <p:cNvSpPr>
            <a:spLocks noChangeArrowheads="1"/>
          </p:cNvSpPr>
          <p:nvPr/>
        </p:nvSpPr>
        <p:spPr bwMode="auto">
          <a:xfrm>
            <a:off x="5669841" y="3182719"/>
            <a:ext cx="3057393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/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S.M. Auerbach et al., “Handbook of zeolites science and technology”, CRC press (2003).</a:t>
            </a:r>
          </a:p>
          <a:p>
            <a:pPr eaLnBrk="0" hangingPunct="0"/>
            <a:endParaRPr lang="en-US" altLang="ko-KR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Rectangle 5"/>
          <p:cNvSpPr>
            <a:spLocks noChangeArrowheads="1"/>
          </p:cNvSpPr>
          <p:nvPr/>
        </p:nvSpPr>
        <p:spPr bwMode="auto">
          <a:xfrm>
            <a:off x="425878" y="5978159"/>
            <a:ext cx="41935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D.M. D’Alessandro et al., </a:t>
            </a:r>
            <a:r>
              <a:rPr lang="en-US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Angew. Chem. Int. Ed.</a:t>
            </a: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ko-KR" sz="1200" b="1" dirty="0">
                <a:latin typeface="Calibri" panose="020F0502020204030204" pitchFamily="34" charset="0"/>
                <a:cs typeface="Calibri" panose="020F0502020204030204" pitchFamily="34" charset="0"/>
              </a:rPr>
              <a:t>49</a:t>
            </a: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, 6058 (2010).</a:t>
            </a:r>
          </a:p>
          <a:p>
            <a:pPr eaLnBrk="0" hangingPunct="0"/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N.A. Khan et al., </a:t>
            </a:r>
            <a:r>
              <a:rPr lang="en-US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J. Hazard Mater.</a:t>
            </a: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200" b="1" dirty="0">
                <a:latin typeface="Calibri" panose="020F0502020204030204" pitchFamily="34" charset="0"/>
                <a:cs typeface="Calibri" panose="020F0502020204030204" pitchFamily="34" charset="0"/>
              </a:rPr>
              <a:t>244-245</a:t>
            </a: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, 444 (2013).</a:t>
            </a:r>
          </a:p>
        </p:txBody>
      </p:sp>
      <p:sp>
        <p:nvSpPr>
          <p:cNvPr id="46" name="Rectangle 5"/>
          <p:cNvSpPr>
            <a:spLocks noChangeArrowheads="1"/>
          </p:cNvSpPr>
          <p:nvPr/>
        </p:nvSpPr>
        <p:spPr bwMode="auto">
          <a:xfrm>
            <a:off x="5895749" y="5972317"/>
            <a:ext cx="287899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J.A. Mason et al., </a:t>
            </a:r>
            <a:r>
              <a:rPr lang="en-US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Chem. Sci.</a:t>
            </a: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200" b="1" dirty="0"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, 32 (2014).</a:t>
            </a:r>
          </a:p>
          <a:p>
            <a:pPr eaLnBrk="0" hangingPunct="0"/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M.P. Suh et al., </a:t>
            </a:r>
            <a:r>
              <a:rPr lang="en-US" altLang="ko-KR" sz="1200" i="1" dirty="0">
                <a:latin typeface="Calibri" panose="020F0502020204030204" pitchFamily="34" charset="0"/>
                <a:cs typeface="Calibri" panose="020F0502020204030204" pitchFamily="34" charset="0"/>
              </a:rPr>
              <a:t>Chem. Rev.</a:t>
            </a: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1200" b="1" dirty="0">
                <a:latin typeface="Calibri" panose="020F0502020204030204" pitchFamily="34" charset="0"/>
                <a:cs typeface="Calibri" panose="020F0502020204030204" pitchFamily="34" charset="0"/>
              </a:rPr>
              <a:t>112</a:t>
            </a:r>
            <a:r>
              <a:rPr lang="en-US" altLang="ko-KR" sz="1200" dirty="0">
                <a:latin typeface="Calibri" panose="020F0502020204030204" pitchFamily="34" charset="0"/>
                <a:cs typeface="Calibri" panose="020F0502020204030204" pitchFamily="34" charset="0"/>
              </a:rPr>
              <a:t>, 782 (2011).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3410808" y="2416692"/>
            <a:ext cx="2210403" cy="2210403"/>
            <a:chOff x="3410808" y="2416692"/>
            <a:chExt cx="2210403" cy="2210403"/>
          </a:xfrm>
        </p:grpSpPr>
        <p:grpSp>
          <p:nvGrpSpPr>
            <p:cNvPr id="39" name="그룹 5"/>
            <p:cNvGrpSpPr/>
            <p:nvPr/>
          </p:nvGrpSpPr>
          <p:grpSpPr>
            <a:xfrm>
              <a:off x="3410808" y="2416692"/>
              <a:ext cx="2210403" cy="2210403"/>
              <a:chOff x="3563927" y="2417050"/>
              <a:chExt cx="2210403" cy="2210403"/>
            </a:xfrm>
            <a:solidFill>
              <a:srgbClr val="FF0000">
                <a:alpha val="48000"/>
              </a:srgbClr>
            </a:solidFill>
          </p:grpSpPr>
          <p:sp>
            <p:nvSpPr>
              <p:cNvPr id="40" name="위쪽/아래쪽 화살표 3"/>
              <p:cNvSpPr/>
              <p:nvPr/>
            </p:nvSpPr>
            <p:spPr>
              <a:xfrm rot="2700000">
                <a:off x="4418915" y="2417050"/>
                <a:ext cx="500428" cy="2210403"/>
              </a:xfrm>
              <a:prstGeom prst="upDown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위쪽/아래쪽 화살표 28"/>
              <p:cNvSpPr/>
              <p:nvPr/>
            </p:nvSpPr>
            <p:spPr>
              <a:xfrm rot="18900000" flipH="1">
                <a:off x="4418915" y="2417050"/>
                <a:ext cx="500428" cy="2210403"/>
              </a:xfrm>
              <a:prstGeom prst="upDown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타원 1"/>
              <p:cNvSpPr/>
              <p:nvPr/>
            </p:nvSpPr>
            <p:spPr>
              <a:xfrm>
                <a:off x="4100629" y="2953751"/>
                <a:ext cx="1137000" cy="1137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" name="직사각형 2"/>
            <p:cNvSpPr/>
            <p:nvPr/>
          </p:nvSpPr>
          <p:spPr>
            <a:xfrm>
              <a:off x="3866245" y="3167407"/>
              <a:ext cx="1348861" cy="68250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2242040" y="3087013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Porous</a:t>
            </a:r>
          </a:p>
          <a:p>
            <a:pPr algn="ctr"/>
            <a:r>
              <a:rPr lang="en-US" altLang="ko-KR" b="1" dirty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Materials</a:t>
            </a:r>
            <a:endParaRPr lang="ko-KR" altLang="en-US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765175" y="6508750"/>
            <a:ext cx="1981200" cy="366713"/>
          </a:xfrm>
        </p:spPr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>
                <a:latin typeface="Calibri" panose="020F0502020204030204" pitchFamily="34" charset="0"/>
                <a:cs typeface="Calibri" panose="020F0502020204030204" pitchFamily="34" charset="0"/>
              </a:rPr>
              <a:pPr>
                <a:defRPr/>
              </a:pPr>
              <a:t>5</a:t>
            </a:fld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57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76"/>
    </mc:Choice>
    <mc:Fallback xmlns="">
      <p:transition spd="slow" advTm="1357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ko-KR" altLang="en-US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금속 유기 </a:t>
            </a:r>
            <a:r>
              <a:rPr lang="ko-KR" altLang="en-US" b="1" dirty="0" err="1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골격체</a:t>
            </a:r>
            <a:r>
              <a:rPr lang="ko-KR" altLang="en-US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(MOF)</a:t>
            </a:r>
          </a:p>
        </p:txBody>
      </p:sp>
      <p:pic>
        <p:nvPicPr>
          <p:cNvPr id="27" name="그림 11">
            <a:extLst>
              <a:ext uri="{FF2B5EF4-FFF2-40B4-BE49-F238E27FC236}">
                <a16:creationId xmlns:a16="http://schemas.microsoft.com/office/drawing/2014/main" id="{D01BF0BF-969A-46C5-B6C1-64647C83C4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2"/>
          <a:stretch/>
        </p:blipFill>
        <p:spPr>
          <a:xfrm>
            <a:off x="172402" y="1467440"/>
            <a:ext cx="4843145" cy="383424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389EAA4-1232-476B-B4BB-7830EF74E1A4}"/>
              </a:ext>
            </a:extLst>
          </p:cNvPr>
          <p:cNvSpPr txBox="1"/>
          <p:nvPr/>
        </p:nvSpPr>
        <p:spPr>
          <a:xfrm>
            <a:off x="2982746" y="1128786"/>
            <a:ext cx="2831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Experimental MOFs</a:t>
            </a:r>
            <a:endParaRPr lang="ko-KR" altLang="en-US" sz="2000" b="1" baseline="300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9" name="Picture 2" descr="Synthesis and applications of MOF-derived porous nanostructures -  ScienceDirect">
            <a:extLst>
              <a:ext uri="{FF2B5EF4-FFF2-40B4-BE49-F238E27FC236}">
                <a16:creationId xmlns:a16="http://schemas.microsoft.com/office/drawing/2014/main" id="{85600741-9781-42D0-BC87-90E4573BC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797" y="1576786"/>
            <a:ext cx="3187494" cy="344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ontent Placeholder 11">
            <a:extLst>
              <a:ext uri="{FF2B5EF4-FFF2-40B4-BE49-F238E27FC236}">
                <a16:creationId xmlns:a16="http://schemas.microsoft.com/office/drawing/2014/main" id="{D74D8D82-E657-4543-9932-DE5BA46F55A1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5075" y="5072456"/>
            <a:ext cx="8680692" cy="1494827"/>
          </a:xfrm>
          <a:noFill/>
          <a:ln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14300" prst="hardEdge"/>
          </a:sp3d>
          <a:extLst/>
        </p:spPr>
        <p:txBody>
          <a:bodyPr>
            <a:normAutofit/>
          </a:bodyPr>
          <a:lstStyle>
            <a:lvl1pPr marL="231775" indent="-2317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indent="0">
              <a:lnSpc>
                <a:spcPct val="80000"/>
              </a:lnSpc>
              <a:buNone/>
              <a:defRPr/>
            </a:pPr>
            <a:endParaRPr lang="en-US" altLang="ko-KR" sz="1800" dirty="0">
              <a:cs typeface="Arial" panose="020B0604020202020204" pitchFamily="34" charset="0"/>
            </a:endParaRPr>
          </a:p>
          <a:p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MOF</a:t>
            </a: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의 수는 나날이 증가하고 있으며 현재는 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9</a:t>
            </a: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만 개가 넘는 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MOF</a:t>
            </a: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가 합성되어 보고되었고 이보다 훨씬 많은 수의 가상 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MOF</a:t>
            </a: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들도 연구되고 있다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실험적으로 보고된 구조들만 포함시켜도 빅데이터가 형성될 수 있는 분야이다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5918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76"/>
    </mc:Choice>
    <mc:Fallback xmlns="">
      <p:transition spd="slow" advTm="1357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ko-KR" altLang="en-US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금속 유기 </a:t>
            </a:r>
            <a:r>
              <a:rPr lang="ko-KR" altLang="en-US" b="1" dirty="0" err="1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골격체</a:t>
            </a:r>
            <a:r>
              <a:rPr lang="ko-KR" altLang="en-US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(MOF)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73E35A-0734-4DE2-BD8E-7CA3C876E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158" y="1177485"/>
            <a:ext cx="6825683" cy="45476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E54ADF6-FF47-4062-8015-C4F8F49B18BF}"/>
              </a:ext>
            </a:extLst>
          </p:cNvPr>
          <p:cNvSpPr txBox="1"/>
          <p:nvPr/>
        </p:nvSpPr>
        <p:spPr>
          <a:xfrm>
            <a:off x="6816375" y="6550223"/>
            <a:ext cx="2327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i="1" dirty="0"/>
              <a:t>http://naver.me/5AqDG0Ny</a:t>
            </a:r>
            <a:endParaRPr lang="ko-KR" altLang="en-US" sz="1400" i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F30D5C-5684-4418-807A-9FD84F4FD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596797">
            <a:off x="6283353" y="2382468"/>
            <a:ext cx="2512502" cy="1256251"/>
          </a:xfrm>
          <a:prstGeom prst="rect">
            <a:avLst/>
          </a:prstGeom>
        </p:spPr>
      </p:pic>
      <p:sp>
        <p:nvSpPr>
          <p:cNvPr id="10" name="Content Placeholder 11">
            <a:extLst>
              <a:ext uri="{FF2B5EF4-FFF2-40B4-BE49-F238E27FC236}">
                <a16:creationId xmlns:a16="http://schemas.microsoft.com/office/drawing/2014/main" id="{4F975768-3F92-4FB9-832D-E9BB504000ED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480893" y="5456608"/>
            <a:ext cx="8680692" cy="1494827"/>
          </a:xfrm>
          <a:noFill/>
          <a:ln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14300" prst="hardEdge"/>
          </a:sp3d>
          <a:extLst/>
        </p:spPr>
        <p:txBody>
          <a:bodyPr>
            <a:normAutofit/>
          </a:bodyPr>
          <a:lstStyle>
            <a:lvl1pPr marL="231775" indent="-2317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indent="0">
              <a:lnSpc>
                <a:spcPct val="80000"/>
              </a:lnSpc>
              <a:buNone/>
              <a:defRPr/>
            </a:pPr>
            <a:endParaRPr lang="en-US" altLang="ko-KR" sz="1800" dirty="0">
              <a:cs typeface="Arial" panose="020B0604020202020204" pitchFamily="34" charset="0"/>
            </a:endParaRPr>
          </a:p>
          <a:p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MOF</a:t>
            </a: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의 큰 특징 중 하나는 모듈성에 있다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즉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ko-KR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조합을 통하여 수많은 구조가 만들어질 수 있다</a:t>
            </a:r>
            <a:r>
              <a:rPr lang="en-US" altLang="ko-KR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2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76"/>
    </mc:Choice>
    <mc:Fallback xmlns="">
      <p:transition spd="slow" advTm="13576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0"/>
            <a:ext cx="9144000" cy="971550"/>
          </a:xfrm>
        </p:spPr>
        <p:txBody>
          <a:bodyPr/>
          <a:lstStyle/>
          <a:p>
            <a:pPr algn="ctr" eaLnBrk="1" hangingPunct="1"/>
            <a:r>
              <a:rPr lang="ko-KR" altLang="en-US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금속 유기 </a:t>
            </a:r>
            <a:r>
              <a:rPr lang="ko-KR" altLang="en-US" b="1" dirty="0" err="1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골격체</a:t>
            </a:r>
            <a:r>
              <a:rPr lang="ko-KR" altLang="en-US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 </a:t>
            </a:r>
            <a:r>
              <a:rPr lang="en-US" altLang="ko-KR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(MOF)</a:t>
            </a: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7B8C32DF-3653-4747-B95E-3FCE6E30ED7F}"/>
              </a:ext>
            </a:extLst>
          </p:cNvPr>
          <p:cNvGrpSpPr/>
          <p:nvPr/>
        </p:nvGrpSpPr>
        <p:grpSpPr>
          <a:xfrm>
            <a:off x="1491272" y="1165591"/>
            <a:ext cx="5706286" cy="2461172"/>
            <a:chOff x="4166724" y="4185863"/>
            <a:chExt cx="4451019" cy="1919764"/>
          </a:xfrm>
        </p:grpSpPr>
        <p:pic>
          <p:nvPicPr>
            <p:cNvPr id="9" name="Picture 5">
              <a:extLst>
                <a:ext uri="{FF2B5EF4-FFF2-40B4-BE49-F238E27FC236}">
                  <a16:creationId xmlns:a16="http://schemas.microsoft.com/office/drawing/2014/main" id="{312FA569-212E-4DDB-80A1-0EC1188F6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7822" y="4185863"/>
              <a:ext cx="4399921" cy="1919764"/>
            </a:xfrm>
            <a:prstGeom prst="rect">
              <a:avLst/>
            </a:prstGeom>
          </p:spPr>
        </p:pic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54816761-BA0A-4DA3-B1FE-811D15F20A43}"/>
                </a:ext>
              </a:extLst>
            </p:cNvPr>
            <p:cNvSpPr/>
            <p:nvPr/>
          </p:nvSpPr>
          <p:spPr>
            <a:xfrm>
              <a:off x="4166724" y="4185863"/>
              <a:ext cx="431387" cy="4313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  <p:sp>
        <p:nvSpPr>
          <p:cNvPr id="11" name="TextBox 7">
            <a:extLst>
              <a:ext uri="{FF2B5EF4-FFF2-40B4-BE49-F238E27FC236}">
                <a16:creationId xmlns:a16="http://schemas.microsoft.com/office/drawing/2014/main" id="{D880D485-21A9-4E0A-BC71-A18ED94B162D}"/>
              </a:ext>
            </a:extLst>
          </p:cNvPr>
          <p:cNvSpPr txBox="1"/>
          <p:nvPr/>
        </p:nvSpPr>
        <p:spPr>
          <a:xfrm>
            <a:off x="1491272" y="1349305"/>
            <a:ext cx="1468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Metal cluster</a:t>
            </a:r>
            <a:endParaRPr lang="ko-KR" altLang="en-US" dirty="0"/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AA472152-16DB-44B9-AA39-5EE84D62F221}"/>
              </a:ext>
            </a:extLst>
          </p:cNvPr>
          <p:cNvSpPr txBox="1"/>
          <p:nvPr/>
        </p:nvSpPr>
        <p:spPr>
          <a:xfrm>
            <a:off x="3129696" y="1349305"/>
            <a:ext cx="1762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Organic linker</a:t>
            </a:r>
            <a:endParaRPr lang="ko-KR" altLang="en-US" dirty="0"/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457D8679-76AE-42E2-99CD-E0F4CC91679D}"/>
              </a:ext>
            </a:extLst>
          </p:cNvPr>
          <p:cNvSpPr txBox="1"/>
          <p:nvPr/>
        </p:nvSpPr>
        <p:spPr>
          <a:xfrm>
            <a:off x="7263067" y="2084880"/>
            <a:ext cx="1166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/>
              <a:t>MOF</a:t>
            </a:r>
            <a:endParaRPr lang="ko-KR" altLang="en-US" sz="2400" dirty="0"/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E357AF90-0F19-4887-95AF-66C09F14817C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88227" y="3836266"/>
            <a:ext cx="8567546" cy="2727048"/>
          </a:xfrm>
        </p:spPr>
        <p:txBody>
          <a:bodyPr/>
          <a:lstStyle/>
          <a:p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수백 개가 넘는 금속 클러스터와 마찬가지로 수백 개가 넘는 서로 다른 유기 </a:t>
            </a:r>
            <a:r>
              <a:rPr lang="ko-KR" alt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리간드가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존재하며 이들의 조합을 통해 수많은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MOF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의 형성이 가능하다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기계 학습을 적용하기에 적합한 물질이나 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MOF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를 벡터 형태로 표현하는 것이 쉽지 않았었다</a:t>
            </a:r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476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76"/>
    </mc:Choice>
    <mc:Fallback xmlns="">
      <p:transition spd="slow" advTm="1357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50345A-1D96-42EE-B598-5ADBF25B71C7}" type="slidenum">
              <a:rPr lang="en-US" altLang="ko-KR" smtClean="0">
                <a:latin typeface="Calibri" panose="020F0502020204030204" pitchFamily="34" charset="0"/>
                <a:cs typeface="Calibri" panose="020F0502020204030204" pitchFamily="34" charset="0"/>
              </a:rPr>
              <a:pPr>
                <a:defRPr/>
              </a:pPr>
              <a:t>9</a:t>
            </a:fld>
            <a:endParaRPr lang="en-US" altLang="ko-K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title" sz="quarter"/>
          </p:nvPr>
        </p:nvSpPr>
        <p:spPr>
          <a:xfrm>
            <a:off x="0" y="10952"/>
            <a:ext cx="9144000" cy="971550"/>
          </a:xfrm>
        </p:spPr>
        <p:txBody>
          <a:bodyPr/>
          <a:lstStyle/>
          <a:p>
            <a:pPr algn="ctr" eaLnBrk="1" hangingPunct="1"/>
            <a:r>
              <a:rPr lang="en-US" altLang="ko-KR" b="1" dirty="0">
                <a:solidFill>
                  <a:schemeClr val="tx1"/>
                </a:solidFill>
                <a:latin typeface="Calibri" panose="020F0502020204030204" pitchFamily="34" charset="0"/>
                <a:ea typeface="Dotum" pitchFamily="34" charset="-127"/>
                <a:cs typeface="Calibri" panose="020F0502020204030204" pitchFamily="34" charset="0"/>
              </a:rPr>
              <a:t>Outline</a:t>
            </a:r>
          </a:p>
        </p:txBody>
      </p:sp>
      <p:sp>
        <p:nvSpPr>
          <p:cNvPr id="6" name="Content Placeholder 11"/>
          <p:cNvSpPr>
            <a:spLocks noGrp="1"/>
          </p:cNvSpPr>
          <p:nvPr>
            <p:ph sz="quarter" idx="1"/>
          </p:nvPr>
        </p:nvSpPr>
        <p:spPr>
          <a:xfrm>
            <a:off x="284737" y="1022164"/>
            <a:ext cx="8654547" cy="4647115"/>
          </a:xfrm>
          <a:noFill/>
          <a:ln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txBody>
          <a:bodyPr>
            <a:normAutofit/>
          </a:bodyPr>
          <a:lstStyle>
            <a:lvl1pPr marL="231775" indent="-231775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marL="0" indent="0">
              <a:buNone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금속 유기 </a:t>
            </a:r>
            <a:r>
              <a:rPr lang="ko-KR" altLang="en-US" sz="20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골격체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(Metal-Organic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Framework)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000" dirty="0">
                <a:latin typeface="Calibri" panose="020F0502020204030204" pitchFamily="34" charset="0"/>
                <a:cs typeface="Calibri" panose="020F0502020204030204" pitchFamily="34" charset="0"/>
              </a:rPr>
              <a:t>MOF</a:t>
            </a:r>
            <a:r>
              <a:rPr lang="ko-KR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의 두 가지 </a:t>
            </a:r>
            <a:r>
              <a:rPr lang="ko-KR" alt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표현자</a:t>
            </a:r>
            <a:endParaRPr lang="en-US" altLang="ko-K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Working capacity </a:t>
            </a:r>
            <a:r>
              <a:rPr lang="ko-KR" altLang="en-US" sz="20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예측 모델 구현</a:t>
            </a:r>
            <a:endParaRPr lang="en-US" altLang="ko-KR" sz="20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4426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rigin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ppt/theme/themeOverride2.xml><?xml version="1.0" encoding="utf-8"?>
<a:themeOverride xmlns:a="http://schemas.openxmlformats.org/drawingml/2006/main">
  <a:clrScheme name="Origin">
    <a:dk1>
      <a:sysClr val="windowText" lastClr="000000"/>
    </a:dk1>
    <a:lt1>
      <a:sysClr val="window" lastClr="FFFFFF"/>
    </a:lt1>
    <a:dk2>
      <a:srgbClr val="464653"/>
    </a:dk2>
    <a:lt2>
      <a:srgbClr val="DDE9EC"/>
    </a:lt2>
    <a:accent1>
      <a:srgbClr val="727CA3"/>
    </a:accent1>
    <a:accent2>
      <a:srgbClr val="9FB8CD"/>
    </a:accent2>
    <a:accent3>
      <a:srgbClr val="D2DA7A"/>
    </a:accent3>
    <a:accent4>
      <a:srgbClr val="FADA7A"/>
    </a:accent4>
    <a:accent5>
      <a:srgbClr val="B88472"/>
    </a:accent5>
    <a:accent6>
      <a:srgbClr val="8E736A"/>
    </a:accent6>
    <a:hlink>
      <a:srgbClr val="B292CA"/>
    </a:hlink>
    <a:folHlink>
      <a:srgbClr val="6B56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123650</TotalTime>
  <Words>775</Words>
  <Application>Microsoft Office PowerPoint</Application>
  <PresentationFormat>화면 슬라이드 쇼(4:3)</PresentationFormat>
  <Paragraphs>170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31" baseType="lpstr">
      <vt:lpstr>ＭＳ Ｐゴシック</vt:lpstr>
      <vt:lpstr>돋움</vt:lpstr>
      <vt:lpstr>돋움</vt:lpstr>
      <vt:lpstr>맑은 고딕</vt:lpstr>
      <vt:lpstr>Arial</vt:lpstr>
      <vt:lpstr>Bookman Old Style</vt:lpstr>
      <vt:lpstr>Calibri</vt:lpstr>
      <vt:lpstr>Gill Sans MT</vt:lpstr>
      <vt:lpstr>Verdana</vt:lpstr>
      <vt:lpstr>Wingdings</vt:lpstr>
      <vt:lpstr>Wingdings 3</vt:lpstr>
      <vt:lpstr>Origin</vt:lpstr>
      <vt:lpstr>PowerPoint 프레젠테이션</vt:lpstr>
      <vt:lpstr>Outline</vt:lpstr>
      <vt:lpstr>Outline</vt:lpstr>
      <vt:lpstr>나노 다공성 물질들</vt:lpstr>
      <vt:lpstr>나노 다공성 물질의 활용</vt:lpstr>
      <vt:lpstr>금속 유기 골격체 (MOF)</vt:lpstr>
      <vt:lpstr>금속 유기 골격체 (MOF)</vt:lpstr>
      <vt:lpstr>금속 유기 골격체 (MOF)</vt:lpstr>
      <vt:lpstr>Outline</vt:lpstr>
      <vt:lpstr>MOF의 두 가지 표현자</vt:lpstr>
      <vt:lpstr>Topology for Different MOFs</vt:lpstr>
      <vt:lpstr>MOF의 두 가지 표현자</vt:lpstr>
      <vt:lpstr>Zeo++ 소프트웨어</vt:lpstr>
      <vt:lpstr>Outline</vt:lpstr>
      <vt:lpstr>Working capacity란? (Methane Uptake)</vt:lpstr>
      <vt:lpstr>Working capacity 예측 모델 구현</vt:lpstr>
      <vt:lpstr>Working capacity 예측 모델 구현</vt:lpstr>
      <vt:lpstr>Working capacity 예측 모델 구현</vt:lpstr>
      <vt:lpstr>Working capacity 예측 모델 구현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JAHules</dc:creator>
  <cp:lastModifiedBy>이원석</cp:lastModifiedBy>
  <cp:revision>1958</cp:revision>
  <cp:lastPrinted>2010-08-03T22:47:09Z</cp:lastPrinted>
  <dcterms:created xsi:type="dcterms:W3CDTF">2011-12-05T18:51:13Z</dcterms:created>
  <dcterms:modified xsi:type="dcterms:W3CDTF">2022-08-08T16:35:10Z</dcterms:modified>
</cp:coreProperties>
</file>